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7" r:id="rId1"/>
  </p:sldMasterIdLst>
  <p:notesMasterIdLst>
    <p:notesMasterId r:id="rId88"/>
  </p:notesMasterIdLst>
  <p:handoutMasterIdLst>
    <p:handoutMasterId r:id="rId89"/>
  </p:handoutMasterIdLst>
  <p:sldIdLst>
    <p:sldId id="829" r:id="rId2"/>
    <p:sldId id="583" r:id="rId3"/>
    <p:sldId id="740" r:id="rId4"/>
    <p:sldId id="750" r:id="rId5"/>
    <p:sldId id="751" r:id="rId6"/>
    <p:sldId id="752" r:id="rId7"/>
    <p:sldId id="744" r:id="rId8"/>
    <p:sldId id="748" r:id="rId9"/>
    <p:sldId id="753" r:id="rId10"/>
    <p:sldId id="747" r:id="rId11"/>
    <p:sldId id="746" r:id="rId12"/>
    <p:sldId id="754" r:id="rId13"/>
    <p:sldId id="755" r:id="rId14"/>
    <p:sldId id="756" r:id="rId15"/>
    <p:sldId id="757" r:id="rId16"/>
    <p:sldId id="758" r:id="rId17"/>
    <p:sldId id="759" r:id="rId18"/>
    <p:sldId id="760" r:id="rId19"/>
    <p:sldId id="761" r:id="rId20"/>
    <p:sldId id="762" r:id="rId21"/>
    <p:sldId id="763" r:id="rId22"/>
    <p:sldId id="764" r:id="rId23"/>
    <p:sldId id="765" r:id="rId24"/>
    <p:sldId id="766" r:id="rId25"/>
    <p:sldId id="767" r:id="rId26"/>
    <p:sldId id="768" r:id="rId27"/>
    <p:sldId id="769" r:id="rId28"/>
    <p:sldId id="770" r:id="rId29"/>
    <p:sldId id="771" r:id="rId30"/>
    <p:sldId id="772" r:id="rId31"/>
    <p:sldId id="773" r:id="rId32"/>
    <p:sldId id="774" r:id="rId33"/>
    <p:sldId id="741" r:id="rId34"/>
    <p:sldId id="777" r:id="rId35"/>
    <p:sldId id="776" r:id="rId36"/>
    <p:sldId id="775" r:id="rId37"/>
    <p:sldId id="778" r:id="rId38"/>
    <p:sldId id="779" r:id="rId39"/>
    <p:sldId id="780" r:id="rId40"/>
    <p:sldId id="781" r:id="rId41"/>
    <p:sldId id="782" r:id="rId42"/>
    <p:sldId id="784" r:id="rId43"/>
    <p:sldId id="785" r:id="rId44"/>
    <p:sldId id="786" r:id="rId45"/>
    <p:sldId id="787" r:id="rId46"/>
    <p:sldId id="788" r:id="rId47"/>
    <p:sldId id="789" r:id="rId48"/>
    <p:sldId id="790" r:id="rId49"/>
    <p:sldId id="791" r:id="rId50"/>
    <p:sldId id="792" r:id="rId51"/>
    <p:sldId id="793" r:id="rId52"/>
    <p:sldId id="794" r:id="rId53"/>
    <p:sldId id="795" r:id="rId54"/>
    <p:sldId id="796" r:id="rId55"/>
    <p:sldId id="797" r:id="rId56"/>
    <p:sldId id="798" r:id="rId57"/>
    <p:sldId id="801" r:id="rId58"/>
    <p:sldId id="800" r:id="rId59"/>
    <p:sldId id="799" r:id="rId60"/>
    <p:sldId id="802" r:id="rId61"/>
    <p:sldId id="803" r:id="rId62"/>
    <p:sldId id="804" r:id="rId63"/>
    <p:sldId id="805" r:id="rId64"/>
    <p:sldId id="806" r:id="rId65"/>
    <p:sldId id="807" r:id="rId66"/>
    <p:sldId id="808" r:id="rId67"/>
    <p:sldId id="809" r:id="rId68"/>
    <p:sldId id="810" r:id="rId69"/>
    <p:sldId id="811" r:id="rId70"/>
    <p:sldId id="812" r:id="rId71"/>
    <p:sldId id="813" r:id="rId72"/>
    <p:sldId id="814" r:id="rId73"/>
    <p:sldId id="815" r:id="rId74"/>
    <p:sldId id="816" r:id="rId75"/>
    <p:sldId id="817" r:id="rId76"/>
    <p:sldId id="818" r:id="rId77"/>
    <p:sldId id="819" r:id="rId78"/>
    <p:sldId id="820" r:id="rId79"/>
    <p:sldId id="821" r:id="rId80"/>
    <p:sldId id="822" r:id="rId81"/>
    <p:sldId id="823" r:id="rId82"/>
    <p:sldId id="824" r:id="rId83"/>
    <p:sldId id="825" r:id="rId84"/>
    <p:sldId id="826" r:id="rId85"/>
    <p:sldId id="827" r:id="rId86"/>
    <p:sldId id="749" r:id="rId87"/>
  </p:sldIdLst>
  <p:sldSz cx="9144000" cy="6858000" type="screen4x3"/>
  <p:notesSz cx="6781800" cy="9918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  <a:srgbClr val="808080"/>
    <a:srgbClr val="3333FF"/>
    <a:srgbClr val="003399"/>
    <a:srgbClr val="336699"/>
    <a:srgbClr val="008080"/>
    <a:srgbClr val="00999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898" autoAdjust="0"/>
  </p:normalViewPr>
  <p:slideViewPr>
    <p:cSldViewPr snapToGrid="0">
      <p:cViewPr varScale="1">
        <p:scale>
          <a:sx n="68" d="100"/>
          <a:sy n="68" d="100"/>
        </p:scale>
        <p:origin x="-55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84"/>
    </p:cViewPr>
  </p:sorterViewPr>
  <p:notesViewPr>
    <p:cSldViewPr snapToGrid="0">
      <p:cViewPr varScale="1">
        <p:scale>
          <a:sx n="56" d="100"/>
          <a:sy n="56" d="100"/>
        </p:scale>
        <p:origin x="-1722" y="-84"/>
      </p:cViewPr>
      <p:guideLst>
        <p:guide orient="horz" pos="3123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7" tIns="45823" rIns="91647" bIns="45823" numCol="1" anchor="t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1750" y="0"/>
            <a:ext cx="2940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7" tIns="45823" rIns="91647" bIns="45823" numCol="1" anchor="t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D1EF030-DF5E-4F61-86CD-166EEE07E278}" type="datetime1">
              <a:rPr lang="en-US" altLang="en-US"/>
              <a:pPr>
                <a:defRPr/>
              </a:pPr>
              <a:t>5/15/2017</a:t>
            </a:fld>
            <a:endParaRPr lang="en-US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0225"/>
            <a:ext cx="2940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7" tIns="45823" rIns="91647" bIns="45823" numCol="1" anchor="b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COMP37332, 2008/2009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1750" y="9420225"/>
            <a:ext cx="2940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7" tIns="45823" rIns="91647" bIns="45823" numCol="1" anchor="b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7A664E68-7F92-42D2-8BCD-81BA3DBFE1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7" tIns="45823" rIns="91647" bIns="45823" numCol="1" anchor="t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5539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12813" y="742950"/>
            <a:ext cx="4959350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0113"/>
            <a:ext cx="4972050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7" tIns="45823" rIns="91647" bIns="458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40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7" tIns="45823" rIns="91647" bIns="45823" numCol="1" anchor="t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704A8108-CCF4-4BF3-8D1F-39B9EC3ADFBC}" type="datetime1">
              <a:rPr lang="en-US" altLang="en-US"/>
              <a:pPr>
                <a:defRPr/>
              </a:pPr>
              <a:t>5/15/2017</a:t>
            </a:fld>
            <a:endParaRPr lang="en-US" altLang="en-US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0225"/>
            <a:ext cx="2940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7" tIns="45823" rIns="91647" bIns="45823" numCol="1" anchor="b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COMP37332, 2008/2009</a:t>
            </a:r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0225"/>
            <a:ext cx="29400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7" tIns="45823" rIns="91647" bIns="45823" numCol="1" anchor="b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E1EA69C2-7878-4C51-9B41-D1BCD7595D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190978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2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kumimoji="0" lang="en-US" altLang="en-US" smtClean="0">
                <a:latin typeface="Times New Roman" pitchFamily="18" charset="0"/>
              </a:rPr>
              <a:t>COMP37332, 2008/2009</a:t>
            </a:r>
          </a:p>
        </p:txBody>
      </p:sp>
      <p:sp>
        <p:nvSpPr>
          <p:cNvPr id="66563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94B0B4B2-725E-4749-BB28-C4252B31D3BB}" type="slidenum">
              <a:rPr kumimoji="0" lang="en-US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2</a:t>
            </a:fld>
            <a:endParaRPr kumimoji="0" lang="en-US" altLang="en-US" smtClean="0">
              <a:latin typeface="Times New Roman" pitchFamily="18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4400" y="742950"/>
            <a:ext cx="4956175" cy="3717925"/>
          </a:xfrm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2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kumimoji="0" lang="en-US" altLang="en-US" smtClean="0">
                <a:latin typeface="Times New Roman" pitchFamily="18" charset="0"/>
              </a:rPr>
              <a:t>COMP37332, 2008/2009</a:t>
            </a:r>
          </a:p>
        </p:txBody>
      </p:sp>
      <p:sp>
        <p:nvSpPr>
          <p:cNvPr id="67587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121A8F8F-DCE9-4049-87F7-3D0A15BCBF1E}" type="slidenum">
              <a:rPr kumimoji="0" lang="en-US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3</a:t>
            </a:fld>
            <a:endParaRPr kumimoji="0" lang="en-US" altLang="en-US" smtClean="0">
              <a:latin typeface="Times New Roman" pitchFamily="18" charset="0"/>
            </a:endParaRPr>
          </a:p>
        </p:txBody>
      </p:sp>
      <p:sp>
        <p:nvSpPr>
          <p:cNvPr id="675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4400" y="742950"/>
            <a:ext cx="4956175" cy="3717925"/>
          </a:xfrm>
          <a:ln/>
        </p:spPr>
      </p:sp>
      <p:sp>
        <p:nvSpPr>
          <p:cNvPr id="6758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2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kumimoji="0" lang="en-US" altLang="en-US" smtClean="0">
                <a:latin typeface="Times New Roman" pitchFamily="18" charset="0"/>
              </a:rPr>
              <a:t>COMP37332, 2008/2009</a:t>
            </a:r>
          </a:p>
        </p:txBody>
      </p:sp>
      <p:sp>
        <p:nvSpPr>
          <p:cNvPr id="68611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598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62FC5062-2D08-4ACB-BB14-0DBE10FDC7AF}" type="slidenum">
              <a:rPr kumimoji="0" lang="en-US" altLang="en-US" smtClean="0">
                <a:latin typeface="Times New Roman" pitchFamily="18" charset="0"/>
              </a:rPr>
              <a:pPr>
                <a:spcBef>
                  <a:spcPct val="0"/>
                </a:spcBef>
              </a:pPr>
              <a:t>33</a:t>
            </a:fld>
            <a:endParaRPr kumimoji="0" lang="en-US" altLang="en-US" smtClean="0">
              <a:latin typeface="Times New Roman" pitchFamily="18" charset="0"/>
            </a:endParaRPr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4400" y="742950"/>
            <a:ext cx="4956175" cy="3717925"/>
          </a:xfrm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</p:grpSp>
      <p:sp>
        <p:nvSpPr>
          <p:cNvPr id="327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27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4000"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pPr>
              <a:defRPr/>
            </a:pPr>
            <a:fld id="{FDFF99C0-1373-4C0F-AC36-B77EC6955886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85149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242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49275"/>
            <a:ext cx="2057400" cy="6308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5"/>
            <a:ext cx="6019800" cy="6308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119567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240183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390492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417294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65823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389844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260621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2425425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</p:spTree>
    <p:extLst>
      <p:ext uri="{BB962C8B-B14F-4D97-AF65-F5344CB8AC3E}">
        <p14:creationId xmlns:p14="http://schemas.microsoft.com/office/powerpoint/2010/main" val="43595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1033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  <p:sp>
          <p:nvSpPr>
            <p:cNvPr id="1034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  <p:sp>
          <p:nvSpPr>
            <p:cNvPr id="1035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  <p:sp>
          <p:nvSpPr>
            <p:cNvPr id="1036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  <p:sp>
          <p:nvSpPr>
            <p:cNvPr id="1037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endParaRPr lang="sr-Latn-CS" altLang="en-US" sz="2400" smtClean="0">
                <a:latin typeface="Times New Roman" pitchFamily="18" charset="0"/>
              </a:endParaRPr>
            </a:p>
          </p:txBody>
        </p:sp>
      </p:grp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text styles</a:t>
            </a:r>
          </a:p>
          <a:p>
            <a:pPr lvl="1"/>
            <a:r>
              <a:rPr lang="sr-Latn-CS" altLang="en-US" smtClean="0"/>
              <a:t>Second level</a:t>
            </a:r>
          </a:p>
          <a:p>
            <a:pPr lvl="2"/>
            <a:r>
              <a:rPr lang="sr-Latn-CS" altLang="en-US" smtClean="0"/>
              <a:t>Third level</a:t>
            </a:r>
          </a:p>
          <a:p>
            <a:pPr lvl="3"/>
            <a:r>
              <a:rPr lang="sr-Latn-CS" altLang="en-US" smtClean="0"/>
              <a:t>Fourth level</a:t>
            </a:r>
          </a:p>
          <a:p>
            <a:pPr lvl="4"/>
            <a:r>
              <a:rPr lang="sr-Latn-CS" altLang="en-US" smtClean="0"/>
              <a:t>Fifth level</a:t>
            </a:r>
          </a:p>
        </p:txBody>
      </p:sp>
      <p:sp>
        <p:nvSpPr>
          <p:cNvPr id="3175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2125" y="2603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+mn-lt"/>
              </a:defRPr>
            </a:lvl1pPr>
          </a:lstStyle>
          <a:p>
            <a:pPr>
              <a:defRPr/>
            </a:pPr>
            <a:r>
              <a:rPr lang="sr-Latn-CS"/>
              <a:t>Računarski fakultet</a:t>
            </a:r>
          </a:p>
        </p:txBody>
      </p:sp>
      <p:sp>
        <p:nvSpPr>
          <p:cNvPr id="3175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00338" y="260350"/>
            <a:ext cx="3354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9933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sr-Latn-CS"/>
              <a:t>Uvod u programiranje</a:t>
            </a: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9275"/>
            <a:ext cx="82296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31" name="Rectangle 13"/>
          <p:cNvSpPr>
            <a:spLocks noChangeArrowheads="1"/>
          </p:cNvSpPr>
          <p:nvPr/>
        </p:nvSpPr>
        <p:spPr bwMode="auto">
          <a:xfrm>
            <a:off x="6156325" y="260350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defRPr/>
            </a:pPr>
            <a:r>
              <a:rPr lang="sr-Latn-CS" altLang="en-US" sz="1000" smtClean="0">
                <a:latin typeface="Arial" pitchFamily="34" charset="0"/>
              </a:rPr>
              <a:t>v</a:t>
            </a:r>
            <a:r>
              <a:rPr lang="en-US" altLang="en-US" sz="1000" smtClean="0">
                <a:latin typeface="Arial" pitchFamily="34" charset="0"/>
              </a:rPr>
              <a:t>ladaf@matf.bg.ac.rs</a:t>
            </a:r>
            <a:endParaRPr lang="sr-Latn-CS" altLang="en-US" sz="1000" smtClean="0">
              <a:latin typeface="Arial" pitchFamily="34" charset="0"/>
            </a:endParaRPr>
          </a:p>
        </p:txBody>
      </p:sp>
      <p:sp>
        <p:nvSpPr>
          <p:cNvPr id="1032" name="Rectangle 14"/>
          <p:cNvSpPr>
            <a:spLocks noChangeArrowheads="1"/>
          </p:cNvSpPr>
          <p:nvPr/>
        </p:nvSpPr>
        <p:spPr bwMode="auto">
          <a:xfrm>
            <a:off x="8459788" y="260350"/>
            <a:ext cx="684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fld id="{1DF3B89F-9FB2-4275-B3B9-53BED34469CF}" type="slidenum">
              <a:rPr lang="en-US" altLang="en-US" sz="800" smtClean="0">
                <a:latin typeface="Arial" pitchFamily="34" charset="0"/>
              </a:rPr>
              <a:pPr eaLnBrk="1" hangingPunct="1">
                <a:defRPr/>
              </a:pPr>
              <a:t>‹#›</a:t>
            </a:fld>
            <a:r>
              <a:rPr lang="en-US" altLang="en-US" sz="800" dirty="0" smtClean="0">
                <a:latin typeface="Arial" pitchFamily="34" charset="0"/>
              </a:rPr>
              <a:t> / </a:t>
            </a:r>
            <a:r>
              <a:rPr lang="sr-Latn-RS" altLang="en-US" sz="800" dirty="0" smtClean="0">
                <a:latin typeface="Arial" pitchFamily="34" charset="0"/>
              </a:rPr>
              <a:t>86</a:t>
            </a:r>
            <a:endParaRPr lang="sr-Latn-CS" altLang="en-US" sz="800" dirty="0" smtClean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-statistika.rs/" TargetMode="External"/><Relationship Id="rId2" Type="http://schemas.openxmlformats.org/officeDocument/2006/relationships/hyperlink" Target="http://www.r-tutor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0825" y="1219200"/>
            <a:ext cx="8569325" cy="1201738"/>
          </a:xfrm>
        </p:spPr>
        <p:txBody>
          <a:bodyPr/>
          <a:lstStyle/>
          <a:p>
            <a:pPr eaLnBrk="1" hangingPunct="1"/>
            <a:r>
              <a:rPr lang="sr-Latn-CS" altLang="en-US" dirty="0" smtClean="0"/>
              <a:t>Primjena računara u biologiji</a:t>
            </a:r>
          </a:p>
        </p:txBody>
      </p:sp>
      <p:sp>
        <p:nvSpPr>
          <p:cNvPr id="12291" name="Rectangle 7"/>
          <p:cNvSpPr>
            <a:spLocks noChangeArrowheads="1"/>
          </p:cNvSpPr>
          <p:nvPr/>
        </p:nvSpPr>
        <p:spPr bwMode="auto">
          <a:xfrm>
            <a:off x="5220072" y="4005609"/>
            <a:ext cx="3528392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buFont typeface="Wingdings" pitchFamily="2" charset="2"/>
              <a:buNone/>
            </a:pPr>
            <a:r>
              <a:rPr lang="en-US" altLang="en-US" sz="4000" dirty="0">
                <a:solidFill>
                  <a:srgbClr val="993300"/>
                </a:solidFill>
                <a:latin typeface="YUTms" charset="0"/>
              </a:rPr>
              <a:t> </a:t>
            </a:r>
            <a:r>
              <a:rPr lang="en-US" altLang="en-US" b="1" dirty="0">
                <a:solidFill>
                  <a:srgbClr val="993300"/>
                </a:solidFill>
                <a:latin typeface="Garamond" pitchFamily="18" charset="0"/>
              </a:rPr>
              <a:t>Vladimir </a:t>
            </a:r>
            <a:r>
              <a:rPr lang="en-US" altLang="en-US" b="1" dirty="0" err="1">
                <a:solidFill>
                  <a:srgbClr val="993300"/>
                </a:solidFill>
                <a:latin typeface="Garamond" pitchFamily="18" charset="0"/>
              </a:rPr>
              <a:t>Filipovi</a:t>
            </a:r>
            <a:r>
              <a:rPr lang="sr-Latn-CS" altLang="en-US" b="1" dirty="0">
                <a:solidFill>
                  <a:srgbClr val="993300"/>
                </a:solidFill>
                <a:latin typeface="Garamond" pitchFamily="18" charset="0"/>
              </a:rPr>
              <a:t>ć</a:t>
            </a:r>
            <a:endParaRPr lang="en-US" altLang="en-US" b="1" dirty="0">
              <a:solidFill>
                <a:srgbClr val="993300"/>
              </a:solidFill>
              <a:latin typeface="Garamond" pitchFamily="18" charset="0"/>
            </a:endParaRPr>
          </a:p>
          <a:p>
            <a:pPr algn="r" eaLnBrk="1" hangingPunct="1">
              <a:buFont typeface="Wingdings" pitchFamily="2" charset="2"/>
              <a:buNone/>
            </a:pPr>
            <a:r>
              <a:rPr lang="en-US" altLang="en-US" sz="2400" dirty="0">
                <a:solidFill>
                  <a:schemeClr val="hlink"/>
                </a:solidFill>
              </a:rPr>
              <a:t>vladaf@matf.bg.ac.rs</a:t>
            </a:r>
          </a:p>
        </p:txBody>
      </p:sp>
      <p:pic>
        <p:nvPicPr>
          <p:cNvPr id="1026" name="Picture 2" descr="C:\Temp\pmfb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3" y="3356992"/>
            <a:ext cx="4018467" cy="301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5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Mod</a:t>
            </a:r>
          </a:p>
        </p:txBody>
      </p:sp>
      <p:sp>
        <p:nvSpPr>
          <p:cNvPr id="12291" name="Rectangle 1"/>
          <p:cNvSpPr>
            <a:spLocks noChangeArrowheads="1"/>
          </p:cNvSpPr>
          <p:nvPr/>
        </p:nvSpPr>
        <p:spPr bwMode="auto">
          <a:xfrm>
            <a:off x="576263" y="1354138"/>
            <a:ext cx="8316912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1" i="1" dirty="0"/>
              <a:t>Mod</a:t>
            </a:r>
            <a:r>
              <a:rPr lang="en-US" altLang="en-US" dirty="0"/>
              <a:t> je </a:t>
            </a:r>
            <a:r>
              <a:rPr lang="en-US" altLang="en-US" dirty="0" err="1"/>
              <a:t>najčešće</a:t>
            </a:r>
            <a:r>
              <a:rPr lang="en-US" altLang="en-US" dirty="0"/>
              <a:t> </a:t>
            </a:r>
            <a:r>
              <a:rPr lang="en-US" altLang="en-US" dirty="0" err="1" smtClean="0"/>
              <a:t>opažen</a:t>
            </a:r>
            <a:r>
              <a:rPr lang="sr-Latn-RS" altLang="en-US" dirty="0" smtClean="0"/>
              <a:t>i</a:t>
            </a:r>
            <a:r>
              <a:rPr lang="en-US" altLang="en-US" dirty="0" smtClean="0"/>
              <a:t> </a:t>
            </a:r>
            <a:r>
              <a:rPr lang="en-US" altLang="en-US" dirty="0" err="1"/>
              <a:t>skor</a:t>
            </a:r>
            <a:r>
              <a:rPr lang="en-US" altLang="en-US" dirty="0"/>
              <a:t> u </a:t>
            </a:r>
            <a:r>
              <a:rPr lang="sr-Latn-RS" altLang="en-US" dirty="0" smtClean="0"/>
              <a:t>uzorku</a:t>
            </a:r>
            <a:r>
              <a:rPr lang="en-US" altLang="en-US" dirty="0" smtClean="0"/>
              <a:t>. </a:t>
            </a:r>
            <a:endParaRPr lang="sr-Latn-RS" altLang="en-US" dirty="0" smtClean="0"/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sr-Latn-RS" altLang="en-US" dirty="0" smtClean="0"/>
              <a:t>Mod </a:t>
            </a:r>
            <a:r>
              <a:rPr lang="en-US" altLang="en-US" dirty="0" smtClean="0"/>
              <a:t>je </a:t>
            </a:r>
            <a:r>
              <a:rPr lang="en-US" altLang="en-US" dirty="0" err="1"/>
              <a:t>jedina</a:t>
            </a:r>
            <a:r>
              <a:rPr lang="en-US" altLang="en-US" dirty="0"/>
              <a:t> </a:t>
            </a:r>
            <a:r>
              <a:rPr lang="en-US" altLang="en-US" dirty="0" err="1"/>
              <a:t>mera</a:t>
            </a:r>
            <a:r>
              <a:rPr lang="en-US" altLang="en-US" dirty="0"/>
              <a:t> </a:t>
            </a:r>
            <a:r>
              <a:rPr lang="en-US" altLang="en-US" dirty="0" err="1"/>
              <a:t>centralne</a:t>
            </a:r>
            <a:r>
              <a:rPr lang="en-US" altLang="en-US" dirty="0"/>
              <a:t> </a:t>
            </a:r>
            <a:r>
              <a:rPr lang="en-US" altLang="en-US" dirty="0" err="1"/>
              <a:t>tendencije</a:t>
            </a:r>
            <a:r>
              <a:rPr lang="en-US" altLang="en-US" dirty="0"/>
              <a:t> </a:t>
            </a:r>
            <a:r>
              <a:rPr lang="en-US" altLang="en-US" dirty="0" err="1"/>
              <a:t>koja</a:t>
            </a:r>
            <a:r>
              <a:rPr lang="en-US" altLang="en-US" dirty="0"/>
              <a:t> se </a:t>
            </a:r>
            <a:r>
              <a:rPr lang="en-US" altLang="en-US" dirty="0" err="1"/>
              <a:t>može</a:t>
            </a:r>
            <a:r>
              <a:rPr lang="en-US" altLang="en-US" dirty="0"/>
              <a:t> </a:t>
            </a:r>
            <a:r>
              <a:rPr lang="en-US" altLang="en-US" dirty="0" err="1"/>
              <a:t>primeniti</a:t>
            </a:r>
            <a:r>
              <a:rPr lang="en-US" altLang="en-US" dirty="0"/>
              <a:t> </a:t>
            </a:r>
            <a:r>
              <a:rPr lang="en-US" altLang="en-US" dirty="0" err="1"/>
              <a:t>na</a:t>
            </a:r>
            <a:r>
              <a:rPr lang="en-US" altLang="en-US" dirty="0"/>
              <a:t> </a:t>
            </a:r>
            <a:r>
              <a:rPr lang="pt-BR" altLang="en-US" dirty="0"/>
              <a:t>nominalnim podacima, a može se koristiti i na </a:t>
            </a:r>
            <a:r>
              <a:rPr lang="sr-Latn-RS" altLang="en-US" dirty="0" smtClean="0"/>
              <a:t>ostalim </a:t>
            </a:r>
            <a:r>
              <a:rPr lang="pt-BR" altLang="en-US" dirty="0" smtClean="0"/>
              <a:t>podacima</a:t>
            </a:r>
            <a:r>
              <a:rPr lang="pt-BR" altLang="en-US" dirty="0"/>
              <a:t>.</a:t>
            </a:r>
          </a:p>
          <a:p>
            <a:pPr eaLnBrk="1" hangingPunct="1"/>
            <a:r>
              <a:rPr lang="en-US" altLang="en-US" sz="800" dirty="0"/>
              <a:t/>
            </a:r>
            <a:br>
              <a:rPr lang="en-US" altLang="en-US" sz="800" dirty="0"/>
            </a:br>
            <a:r>
              <a:rPr lang="en-US" altLang="en-US" dirty="0" smtClean="0"/>
              <a:t>Na </a:t>
            </a:r>
            <a:r>
              <a:rPr lang="en-US" altLang="en-US" dirty="0"/>
              <a:t>mod, </a:t>
            </a:r>
            <a:r>
              <a:rPr lang="en-US" altLang="en-US" dirty="0" err="1"/>
              <a:t>kao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na</a:t>
            </a:r>
            <a:r>
              <a:rPr lang="en-US" altLang="en-US" dirty="0"/>
              <a:t> </a:t>
            </a:r>
            <a:r>
              <a:rPr lang="en-US" altLang="en-US" dirty="0" err="1"/>
              <a:t>medijanu</a:t>
            </a:r>
            <a:r>
              <a:rPr lang="en-US" altLang="en-US" dirty="0"/>
              <a:t>, </a:t>
            </a:r>
            <a:r>
              <a:rPr lang="en-US" altLang="en-US" dirty="0" err="1"/>
              <a:t>slabo</a:t>
            </a:r>
            <a:r>
              <a:rPr lang="en-US" altLang="en-US" dirty="0"/>
              <a:t> </a:t>
            </a:r>
            <a:r>
              <a:rPr lang="en-US" altLang="en-US" dirty="0" err="1"/>
              <a:t>utiču</a:t>
            </a:r>
            <a:r>
              <a:rPr lang="en-US" altLang="en-US" dirty="0"/>
              <a:t> </a:t>
            </a:r>
            <a:r>
              <a:rPr lang="en-US" altLang="en-US" dirty="0" err="1"/>
              <a:t>ekstremne</a:t>
            </a:r>
            <a:r>
              <a:rPr lang="en-US" altLang="en-US" dirty="0"/>
              <a:t> </a:t>
            </a:r>
            <a:r>
              <a:rPr lang="en-US" altLang="en-US" dirty="0" err="1" smtClean="0"/>
              <a:t>vrednosti</a:t>
            </a:r>
            <a:r>
              <a:rPr lang="sr-Latn-RS" altLang="en-US" dirty="0" smtClean="0"/>
              <a:t> (outliners)</a:t>
            </a:r>
            <a:r>
              <a:rPr lang="en-US" altLang="en-US" dirty="0" smtClean="0"/>
              <a:t>.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800" dirty="0"/>
              <a:t/>
            </a:r>
            <a:br>
              <a:rPr lang="en-US" altLang="en-US" sz="800" dirty="0"/>
            </a:br>
            <a:r>
              <a:rPr lang="en-US" altLang="en-US" dirty="0" err="1"/>
              <a:t>Ukoliko</a:t>
            </a:r>
            <a:r>
              <a:rPr lang="en-US" altLang="en-US" dirty="0"/>
              <a:t> bi se </a:t>
            </a:r>
            <a:r>
              <a:rPr lang="en-US" altLang="en-US" dirty="0" err="1"/>
              <a:t>iz</a:t>
            </a:r>
            <a:r>
              <a:rPr lang="en-US" altLang="en-US" dirty="0"/>
              <a:t> </a:t>
            </a:r>
            <a:r>
              <a:rPr lang="en-US" altLang="en-US" dirty="0" err="1"/>
              <a:t>neke</a:t>
            </a:r>
            <a:r>
              <a:rPr lang="en-US" altLang="en-US" dirty="0"/>
              <a:t> </a:t>
            </a:r>
            <a:r>
              <a:rPr lang="en-US" altLang="en-US" dirty="0" err="1"/>
              <a:t>populacije</a:t>
            </a:r>
            <a:r>
              <a:rPr lang="en-US" altLang="en-US" dirty="0"/>
              <a:t> </a:t>
            </a:r>
            <a:r>
              <a:rPr lang="en-US" altLang="en-US" dirty="0" err="1"/>
              <a:t>izdvajali</a:t>
            </a:r>
            <a:r>
              <a:rPr lang="en-US" altLang="en-US" dirty="0"/>
              <a:t> </a:t>
            </a:r>
            <a:r>
              <a:rPr lang="en-US" altLang="en-US" dirty="0" err="1"/>
              <a:t>uzorci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za</a:t>
            </a:r>
            <a:r>
              <a:rPr lang="en-US" altLang="en-US" dirty="0"/>
              <a:t> </a:t>
            </a:r>
            <a:r>
              <a:rPr lang="en-US" altLang="en-US" dirty="0" err="1"/>
              <a:t>svaki</a:t>
            </a:r>
            <a:r>
              <a:rPr lang="en-US" altLang="en-US" dirty="0"/>
              <a:t> </a:t>
            </a:r>
            <a:r>
              <a:rPr lang="en-US" altLang="en-US" dirty="0" err="1"/>
              <a:t>izračunala</a:t>
            </a:r>
            <a:r>
              <a:rPr lang="en-US" altLang="en-US" dirty="0"/>
              <a:t> </a:t>
            </a:r>
            <a:r>
              <a:rPr lang="en-US" altLang="en-US" dirty="0" err="1"/>
              <a:t>aritmetička</a:t>
            </a:r>
            <a:r>
              <a:rPr lang="en-US" altLang="en-US" dirty="0"/>
              <a:t> </a:t>
            </a:r>
            <a:r>
              <a:rPr lang="en-US" altLang="en-US" dirty="0" err="1"/>
              <a:t>sredina</a:t>
            </a:r>
            <a:r>
              <a:rPr lang="en-US" altLang="en-US" dirty="0"/>
              <a:t>, </a:t>
            </a:r>
            <a:r>
              <a:rPr lang="en-US" altLang="en-US" dirty="0" err="1"/>
              <a:t>medijana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mod, </a:t>
            </a:r>
            <a:r>
              <a:rPr lang="en-US" altLang="en-US" dirty="0" err="1"/>
              <a:t>tada</a:t>
            </a:r>
            <a:r>
              <a:rPr lang="en-US" altLang="en-US" dirty="0"/>
              <a:t> bi mod </a:t>
            </a:r>
            <a:r>
              <a:rPr lang="en-US" altLang="en-US" dirty="0" err="1"/>
              <a:t>više</a:t>
            </a:r>
            <a:r>
              <a:rPr lang="en-US" altLang="en-US" dirty="0"/>
              <a:t> </a:t>
            </a:r>
            <a:r>
              <a:rPr lang="en-US" altLang="en-US" dirty="0" err="1"/>
              <a:t>varirao</a:t>
            </a:r>
            <a:r>
              <a:rPr lang="en-US" altLang="en-US" dirty="0"/>
              <a:t> od </a:t>
            </a:r>
            <a:r>
              <a:rPr lang="en-US" altLang="en-US" dirty="0" err="1"/>
              <a:t>uzorka</a:t>
            </a:r>
            <a:r>
              <a:rPr lang="en-US" altLang="en-US" dirty="0"/>
              <a:t> do </a:t>
            </a:r>
            <a:r>
              <a:rPr lang="en-US" altLang="en-US" dirty="0" err="1"/>
              <a:t>uzorka</a:t>
            </a:r>
            <a:r>
              <a:rPr lang="en-US" altLang="en-US" dirty="0"/>
              <a:t> </a:t>
            </a:r>
            <a:r>
              <a:rPr lang="en-US" altLang="en-US" dirty="0" err="1"/>
              <a:t>nego</a:t>
            </a:r>
            <a:r>
              <a:rPr lang="en-US" altLang="en-US" dirty="0"/>
              <a:t> </a:t>
            </a:r>
            <a:r>
              <a:rPr lang="en-US" altLang="en-US" dirty="0" err="1"/>
              <a:t>medijana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aritmetička</a:t>
            </a:r>
            <a:r>
              <a:rPr lang="en-US" altLang="en-US" dirty="0"/>
              <a:t> </a:t>
            </a:r>
            <a:r>
              <a:rPr lang="en-US" altLang="en-US" dirty="0" err="1"/>
              <a:t>sredina</a:t>
            </a:r>
            <a:r>
              <a:rPr lang="en-US" altLang="en-US" dirty="0" smtClean="0"/>
              <a:t>.</a:t>
            </a:r>
            <a:endParaRPr lang="sr-Latn-RS" altLang="en-US" dirty="0" smtClean="0"/>
          </a:p>
          <a:p>
            <a:pPr eaLnBrk="1" hangingPunct="1"/>
            <a:endParaRPr lang="sr-Latn-RS" altLang="en-US" sz="800" dirty="0" smtClean="0"/>
          </a:p>
          <a:p>
            <a:pPr eaLnBrk="1" hangingPunct="1"/>
            <a:r>
              <a:rPr lang="sr-Latn-RS" altLang="en-US" dirty="0" smtClean="0"/>
              <a:t>Jedna podela raspodela obesrviranih podataka: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 smtClean="0"/>
              <a:t>Ukoliko</a:t>
            </a:r>
            <a:r>
              <a:rPr lang="en-US" altLang="en-US" dirty="0" smtClean="0"/>
              <a:t> </a:t>
            </a:r>
            <a:r>
              <a:rPr lang="en-US" altLang="en-US" dirty="0"/>
              <a:t>u </a:t>
            </a:r>
            <a:r>
              <a:rPr lang="en-US" altLang="en-US" dirty="0" err="1"/>
              <a:t>nizu</a:t>
            </a:r>
            <a:r>
              <a:rPr lang="en-US" altLang="en-US" dirty="0"/>
              <a:t> </a:t>
            </a:r>
            <a:r>
              <a:rPr lang="sr-Latn-RS" altLang="en-US" dirty="0" smtClean="0"/>
              <a:t>podataka </a:t>
            </a:r>
            <a:r>
              <a:rPr lang="en-US" altLang="en-US" dirty="0" err="1" smtClean="0"/>
              <a:t>postoji</a:t>
            </a:r>
            <a:r>
              <a:rPr lang="en-US" altLang="en-US" dirty="0" smtClean="0"/>
              <a:t> </a:t>
            </a:r>
            <a:r>
              <a:rPr lang="en-US" altLang="en-US" dirty="0" err="1"/>
              <a:t>samo</a:t>
            </a:r>
            <a:r>
              <a:rPr lang="en-US" altLang="en-US" dirty="0"/>
              <a:t> </a:t>
            </a:r>
            <a:r>
              <a:rPr lang="en-US" altLang="en-US" dirty="0" err="1"/>
              <a:t>jedan</a:t>
            </a:r>
            <a:r>
              <a:rPr lang="en-US" altLang="en-US" dirty="0"/>
              <a:t> </a:t>
            </a:r>
            <a:r>
              <a:rPr lang="en-US" altLang="en-US" dirty="0" err="1" smtClean="0"/>
              <a:t>sa</a:t>
            </a:r>
            <a:r>
              <a:rPr lang="en-US" altLang="en-US" dirty="0" smtClean="0"/>
              <a:t> </a:t>
            </a:r>
            <a:r>
              <a:rPr lang="en-US" altLang="en-US" dirty="0" err="1"/>
              <a:t>najvećom</a:t>
            </a:r>
            <a:r>
              <a:rPr lang="en-US" altLang="en-US" dirty="0"/>
              <a:t> </a:t>
            </a:r>
            <a:r>
              <a:rPr lang="en-US" altLang="en-US" dirty="0" err="1"/>
              <a:t>frekvencijom</a:t>
            </a:r>
            <a:r>
              <a:rPr lang="en-US" altLang="en-US" dirty="0"/>
              <a:t> </a:t>
            </a:r>
            <a:r>
              <a:rPr lang="en-US" altLang="en-US" dirty="0" err="1"/>
              <a:t>onda</a:t>
            </a:r>
            <a:r>
              <a:rPr lang="en-US" altLang="en-US" dirty="0"/>
              <a:t> se </a:t>
            </a:r>
            <a:r>
              <a:rPr lang="en-US" altLang="en-US" dirty="0" err="1"/>
              <a:t>takva</a:t>
            </a:r>
            <a:r>
              <a:rPr lang="en-US" altLang="en-US" dirty="0"/>
              <a:t> </a:t>
            </a:r>
            <a:r>
              <a:rPr lang="en-US" altLang="en-US" dirty="0" err="1"/>
              <a:t>raspodela</a:t>
            </a:r>
            <a:r>
              <a:rPr lang="en-US" altLang="en-US" dirty="0"/>
              <a:t> </a:t>
            </a:r>
            <a:r>
              <a:rPr lang="en-US" altLang="en-US" dirty="0" err="1"/>
              <a:t>zove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5">
                    <a:lumMod val="50000"/>
                  </a:schemeClr>
                </a:solidFill>
              </a:rPr>
              <a:t>unimodalna</a:t>
            </a:r>
            <a:r>
              <a:rPr lang="en-US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en-US" dirty="0" err="1">
                <a:solidFill>
                  <a:schemeClr val="accent5">
                    <a:lumMod val="50000"/>
                  </a:schemeClr>
                </a:solidFill>
              </a:rPr>
              <a:t>raspodela</a:t>
            </a:r>
            <a:r>
              <a:rPr lang="en-US" altLang="en-US" dirty="0" smtClean="0"/>
              <a:t>.</a:t>
            </a:r>
            <a:endParaRPr lang="sr-Latn-RS" altLang="en-US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 smtClean="0"/>
              <a:t>Moguće</a:t>
            </a:r>
            <a:r>
              <a:rPr lang="en-US" altLang="en-US" dirty="0" smtClean="0"/>
              <a:t> </a:t>
            </a:r>
            <a:r>
              <a:rPr lang="en-US" altLang="en-US" dirty="0"/>
              <a:t>je da se u </a:t>
            </a:r>
            <a:r>
              <a:rPr lang="en-US" altLang="en-US" dirty="0" err="1"/>
              <a:t>raspodeli</a:t>
            </a:r>
            <a:r>
              <a:rPr lang="en-US" altLang="en-US" dirty="0"/>
              <a:t> </a:t>
            </a:r>
            <a:r>
              <a:rPr lang="en-US" altLang="en-US" dirty="0" err="1"/>
              <a:t>pojavljuje</a:t>
            </a:r>
            <a:r>
              <a:rPr lang="en-US" altLang="en-US" dirty="0"/>
              <a:t> </a:t>
            </a:r>
            <a:r>
              <a:rPr lang="en-US" altLang="en-US" dirty="0" err="1"/>
              <a:t>više</a:t>
            </a:r>
            <a:r>
              <a:rPr lang="en-US" altLang="en-US" dirty="0"/>
              <a:t> </a:t>
            </a:r>
            <a:r>
              <a:rPr lang="en-US" altLang="en-US" dirty="0" err="1"/>
              <a:t>rezultata</a:t>
            </a:r>
            <a:r>
              <a:rPr lang="en-US" altLang="en-US" dirty="0"/>
              <a:t> </a:t>
            </a:r>
            <a:r>
              <a:rPr lang="en-US" altLang="en-US" dirty="0" err="1"/>
              <a:t>sa</a:t>
            </a:r>
            <a:r>
              <a:rPr lang="en-US" altLang="en-US" dirty="0"/>
              <a:t> </a:t>
            </a:r>
            <a:r>
              <a:rPr lang="en-US" altLang="en-US" dirty="0" err="1"/>
              <a:t>najvećom</a:t>
            </a:r>
            <a:r>
              <a:rPr lang="en-US" altLang="en-US" dirty="0"/>
              <a:t> </a:t>
            </a:r>
            <a:r>
              <a:rPr lang="en-US" altLang="en-US" dirty="0" err="1"/>
              <a:t>frekvencijom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onda</a:t>
            </a:r>
            <a:r>
              <a:rPr lang="en-US" altLang="en-US" dirty="0"/>
              <a:t> se </a:t>
            </a:r>
            <a:r>
              <a:rPr lang="en-US" altLang="en-US" dirty="0" err="1"/>
              <a:t>takva</a:t>
            </a:r>
            <a:r>
              <a:rPr lang="en-US" altLang="en-US" dirty="0"/>
              <a:t> </a:t>
            </a:r>
            <a:r>
              <a:rPr lang="en-US" altLang="en-US" dirty="0" err="1"/>
              <a:t>raspodela</a:t>
            </a:r>
            <a:r>
              <a:rPr lang="en-US" altLang="en-US" dirty="0"/>
              <a:t> </a:t>
            </a:r>
            <a:r>
              <a:rPr lang="en-US" altLang="en-US" dirty="0" err="1"/>
              <a:t>zove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5">
                    <a:lumMod val="50000"/>
                  </a:schemeClr>
                </a:solidFill>
              </a:rPr>
              <a:t>multimodalna</a:t>
            </a:r>
            <a:r>
              <a:rPr lang="en-US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en-US" dirty="0" err="1">
                <a:solidFill>
                  <a:schemeClr val="accent5">
                    <a:lumMod val="50000"/>
                  </a:schemeClr>
                </a:solidFill>
              </a:rPr>
              <a:t>raspodela</a:t>
            </a:r>
            <a:r>
              <a:rPr lang="en-US" altLang="en-US" dirty="0"/>
              <a:t>. </a:t>
            </a:r>
            <a:endParaRPr lang="sr-Latn-RS" altLang="en-US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 smtClean="0"/>
              <a:t>Posebna</a:t>
            </a:r>
            <a:r>
              <a:rPr lang="en-US" altLang="en-US" dirty="0" smtClean="0"/>
              <a:t> </a:t>
            </a:r>
            <a:r>
              <a:rPr lang="en-US" altLang="en-US" dirty="0" err="1"/>
              <a:t>podvrsta</a:t>
            </a:r>
            <a:r>
              <a:rPr lang="en-US" altLang="en-US" dirty="0"/>
              <a:t> </a:t>
            </a:r>
            <a:r>
              <a:rPr lang="en-US" altLang="en-US" dirty="0" err="1"/>
              <a:t>multimodalne</a:t>
            </a:r>
            <a:r>
              <a:rPr lang="en-US" altLang="en-US" dirty="0"/>
              <a:t> </a:t>
            </a:r>
            <a:r>
              <a:rPr lang="en-US" altLang="en-US" dirty="0" err="1"/>
              <a:t>raspodele</a:t>
            </a:r>
            <a:r>
              <a:rPr lang="en-US" altLang="en-US" dirty="0"/>
              <a:t> je </a:t>
            </a:r>
            <a:r>
              <a:rPr lang="en-US" altLang="en-US" dirty="0" err="1">
                <a:solidFill>
                  <a:schemeClr val="accent5">
                    <a:lumMod val="50000"/>
                  </a:schemeClr>
                </a:solidFill>
              </a:rPr>
              <a:t>bimodalna</a:t>
            </a:r>
            <a:r>
              <a:rPr lang="en-US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en-US" dirty="0" err="1">
                <a:solidFill>
                  <a:schemeClr val="accent5">
                    <a:lumMod val="50000"/>
                  </a:schemeClr>
                </a:solidFill>
              </a:rPr>
              <a:t>raspodela</a:t>
            </a:r>
            <a:r>
              <a:rPr lang="en-US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en-US" dirty="0" err="1"/>
              <a:t>gde</a:t>
            </a:r>
            <a:r>
              <a:rPr lang="en-US" altLang="en-US" dirty="0"/>
              <a:t> </a:t>
            </a:r>
            <a:r>
              <a:rPr lang="en-US" altLang="en-US" dirty="0" err="1"/>
              <a:t>dva</a:t>
            </a:r>
            <a:r>
              <a:rPr lang="en-US" altLang="en-US" dirty="0"/>
              <a:t> </a:t>
            </a:r>
            <a:r>
              <a:rPr lang="sr-Latn-RS" altLang="en-US" dirty="0" smtClean="0"/>
              <a:t>podatka </a:t>
            </a:r>
            <a:r>
              <a:rPr lang="en-US" altLang="en-US" dirty="0" err="1" smtClean="0"/>
              <a:t>imaju</a:t>
            </a:r>
            <a:r>
              <a:rPr lang="en-US" altLang="en-US" dirty="0" smtClean="0"/>
              <a:t> </a:t>
            </a:r>
            <a:r>
              <a:rPr lang="en-US" altLang="en-US" dirty="0" err="1"/>
              <a:t>najveću</a:t>
            </a:r>
            <a:r>
              <a:rPr lang="en-US" altLang="en-US" dirty="0"/>
              <a:t> </a:t>
            </a:r>
            <a:r>
              <a:rPr lang="en-US" altLang="en-US" dirty="0" err="1"/>
              <a:t>frekvenciju</a:t>
            </a:r>
            <a:r>
              <a:rPr lang="en-US" altLang="en-US" dirty="0" smtClean="0"/>
              <a:t>.</a:t>
            </a:r>
            <a:endParaRPr lang="sr-Latn-RS" altLang="en-US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err="1" smtClean="0"/>
              <a:t>Ukoliko</a:t>
            </a:r>
            <a:r>
              <a:rPr lang="en-US" altLang="en-US" dirty="0" smtClean="0"/>
              <a:t> </a:t>
            </a:r>
            <a:r>
              <a:rPr lang="sr-Latn-RS" altLang="en-US" dirty="0" smtClean="0"/>
              <a:t>se </a:t>
            </a:r>
            <a:r>
              <a:rPr lang="en-US" altLang="en-US" dirty="0" smtClean="0"/>
              <a:t>u </a:t>
            </a:r>
            <a:r>
              <a:rPr lang="en-US" altLang="en-US" dirty="0" err="1"/>
              <a:t>nizu</a:t>
            </a:r>
            <a:r>
              <a:rPr lang="en-US" altLang="en-US" dirty="0"/>
              <a:t> </a:t>
            </a:r>
            <a:r>
              <a:rPr lang="sr-Latn-RS" altLang="en-US" dirty="0" smtClean="0"/>
              <a:t>podataka </a:t>
            </a:r>
            <a:r>
              <a:rPr lang="en-US" altLang="en-US" dirty="0" err="1" smtClean="0"/>
              <a:t>svi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pojavljuju</a:t>
            </a:r>
            <a:r>
              <a:rPr lang="en-US" altLang="en-US" dirty="0" smtClean="0"/>
              <a:t> </a:t>
            </a:r>
            <a:r>
              <a:rPr lang="en-US" altLang="en-US" dirty="0" err="1"/>
              <a:t>isti</a:t>
            </a:r>
            <a:r>
              <a:rPr lang="en-US" altLang="en-US" dirty="0"/>
              <a:t> </a:t>
            </a:r>
            <a:r>
              <a:rPr lang="en-US" altLang="en-US" dirty="0" err="1"/>
              <a:t>broj</a:t>
            </a:r>
            <a:r>
              <a:rPr lang="en-US" altLang="en-US" dirty="0"/>
              <a:t> puta </a:t>
            </a:r>
            <a:r>
              <a:rPr lang="en-US" altLang="en-US" dirty="0" err="1"/>
              <a:t>onda</a:t>
            </a:r>
            <a:r>
              <a:rPr lang="en-US" altLang="en-US" dirty="0"/>
              <a:t> </a:t>
            </a:r>
            <a:r>
              <a:rPr lang="en-US" altLang="en-US" dirty="0" err="1"/>
              <a:t>su</a:t>
            </a:r>
            <a:r>
              <a:rPr lang="en-US" altLang="en-US" dirty="0"/>
              <a:t> </a:t>
            </a:r>
            <a:r>
              <a:rPr lang="en-US" altLang="en-US" dirty="0" err="1"/>
              <a:t>svi</a:t>
            </a:r>
            <a:r>
              <a:rPr lang="en-US" altLang="en-US" dirty="0"/>
              <a:t> </a:t>
            </a:r>
            <a:r>
              <a:rPr lang="en-US" altLang="en-US" dirty="0" err="1"/>
              <a:t>rezultati</a:t>
            </a:r>
            <a:r>
              <a:rPr lang="en-US" altLang="en-US" dirty="0"/>
              <a:t> </a:t>
            </a:r>
            <a:r>
              <a:rPr lang="en-US" altLang="en-US" dirty="0" err="1"/>
              <a:t>modovi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takva</a:t>
            </a:r>
            <a:r>
              <a:rPr lang="en-US" altLang="en-US" dirty="0"/>
              <a:t> </a:t>
            </a:r>
            <a:r>
              <a:rPr lang="en-US" altLang="en-US" dirty="0" err="1"/>
              <a:t>raspodela</a:t>
            </a:r>
            <a:r>
              <a:rPr lang="en-US" altLang="en-US" dirty="0"/>
              <a:t> se </a:t>
            </a:r>
            <a:r>
              <a:rPr lang="en-US" altLang="en-US" dirty="0" err="1"/>
              <a:t>naziva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5">
                    <a:lumMod val="50000"/>
                  </a:schemeClr>
                </a:solidFill>
              </a:rPr>
              <a:t>uniformnom</a:t>
            </a:r>
            <a:r>
              <a:rPr lang="en-US" altLang="en-US" dirty="0"/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Mod (</a:t>
            </a:r>
            <a:r>
              <a:rPr lang="sr-Latn-RS" altLang="en-US" dirty="0" smtClean="0"/>
              <a:t>2</a:t>
            </a:r>
            <a:r>
              <a:rPr lang="en-US" altLang="en-US" dirty="0" smtClean="0"/>
              <a:t>)</a:t>
            </a:r>
          </a:p>
        </p:txBody>
      </p:sp>
      <p:sp>
        <p:nvSpPr>
          <p:cNvPr id="14339" name="Rectangle 1"/>
          <p:cNvSpPr>
            <a:spLocks noChangeArrowheads="1"/>
          </p:cNvSpPr>
          <p:nvPr/>
        </p:nvSpPr>
        <p:spPr bwMode="auto">
          <a:xfrm>
            <a:off x="576263" y="1354138"/>
            <a:ext cx="8316912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1" dirty="0"/>
              <a:t>Primer. </a:t>
            </a:r>
            <a:r>
              <a:rPr lang="vi-VN" altLang="en-US" dirty="0"/>
              <a:t>Pretpostavimo da smo merili visinu devojčica u 5</a:t>
            </a:r>
            <a:r>
              <a:rPr lang="vi-VN" altLang="en-US" baseline="-25000" dirty="0"/>
              <a:t>2</a:t>
            </a:r>
            <a:r>
              <a:rPr lang="vi-VN" altLang="en-US" dirty="0"/>
              <a:t> odeljenju osnovne škole "X" i da su dobijeni</a:t>
            </a:r>
            <a:r>
              <a:rPr lang="en-US" altLang="en-US" dirty="0"/>
              <a:t> </a:t>
            </a:r>
            <a:r>
              <a:rPr lang="vi-VN" altLang="en-US" dirty="0"/>
              <a:t>sledeći podaci izraženi u centimetrima</a:t>
            </a:r>
            <a:r>
              <a:rPr lang="vi-VN" altLang="en-US" dirty="0" smtClean="0"/>
              <a:t>:</a:t>
            </a:r>
            <a:endParaRPr lang="sr-Latn-RS" altLang="en-US" dirty="0" smtClean="0"/>
          </a:p>
          <a:p>
            <a:pPr algn="ctr" eaLnBrk="1" hangingPunct="1"/>
            <a:r>
              <a:rPr lang="vi-VN" altLang="en-US" dirty="0" smtClean="0"/>
              <a:t>122</a:t>
            </a:r>
            <a:r>
              <a:rPr lang="vi-VN" altLang="en-US" dirty="0"/>
              <a:t>, 132, 135, 138, 140, 140, 140, 141, 148, 154 i</a:t>
            </a:r>
            <a:r>
              <a:rPr lang="en-US" altLang="en-US" dirty="0"/>
              <a:t> </a:t>
            </a:r>
            <a:r>
              <a:rPr lang="vi-VN" altLang="en-US" dirty="0"/>
              <a:t>160. </a:t>
            </a:r>
            <a:endParaRPr lang="sr-Latn-RS" altLang="en-US" dirty="0" smtClean="0"/>
          </a:p>
          <a:p>
            <a:pPr eaLnBrk="1" hangingPunct="1"/>
            <a:endParaRPr lang="sr-Latn-RS" altLang="en-US" sz="800" dirty="0" smtClean="0"/>
          </a:p>
          <a:p>
            <a:pPr eaLnBrk="1" hangingPunct="1"/>
            <a:r>
              <a:rPr lang="vi-VN" altLang="en-US" dirty="0" smtClean="0"/>
              <a:t>Kako </a:t>
            </a:r>
            <a:r>
              <a:rPr lang="vi-VN" altLang="en-US" dirty="0"/>
              <a:t>su rezultati poređeni od najmanjeg ka najvećem, jasno se uočava da je jedini rezultat</a:t>
            </a:r>
            <a:r>
              <a:rPr lang="en-US" altLang="en-US" dirty="0"/>
              <a:t> </a:t>
            </a:r>
            <a:r>
              <a:rPr lang="vi-VN" altLang="en-US" dirty="0"/>
              <a:t>koji se pojavljuje više od jednom 140. </a:t>
            </a:r>
            <a:endParaRPr lang="sr-Latn-RS" altLang="en-US" dirty="0" smtClean="0"/>
          </a:p>
          <a:p>
            <a:pPr eaLnBrk="1" hangingPunct="1"/>
            <a:endParaRPr lang="en-US" altLang="en-US" sz="800" dirty="0"/>
          </a:p>
          <a:p>
            <a:pPr eaLnBrk="1" hangingPunct="1"/>
            <a:r>
              <a:rPr lang="vi-VN" altLang="en-US" dirty="0"/>
              <a:t>Ovaj rezultat se pojavljuje tri puta, a svi ostali rezultati </a:t>
            </a:r>
            <a:r>
              <a:rPr lang="vi-VN" altLang="en-US" dirty="0" smtClean="0"/>
              <a:t>se</a:t>
            </a:r>
            <a:r>
              <a:rPr lang="sr-Latn-RS" altLang="en-US" dirty="0" smtClean="0"/>
              <a:t> </a:t>
            </a:r>
            <a:r>
              <a:rPr lang="vi-VN" altLang="en-US" dirty="0" smtClean="0"/>
              <a:t>pojavljuju </a:t>
            </a:r>
            <a:r>
              <a:rPr lang="vi-VN" altLang="en-US" dirty="0"/>
              <a:t>jednom.</a:t>
            </a:r>
            <a:r>
              <a:rPr lang="en-US" altLang="en-US" dirty="0"/>
              <a:t/>
            </a:r>
            <a:br>
              <a:rPr lang="en-US" altLang="en-US" dirty="0"/>
            </a:br>
            <a:endParaRPr lang="vi-VN" altLang="en-US" sz="800" dirty="0"/>
          </a:p>
          <a:p>
            <a:pPr eaLnBrk="1" hangingPunct="1"/>
            <a:r>
              <a:rPr lang="en-US" altLang="en-US" dirty="0" err="1"/>
              <a:t>Dakle</a:t>
            </a:r>
            <a:r>
              <a:rPr lang="en-US" altLang="en-US" dirty="0"/>
              <a:t>, mod </a:t>
            </a:r>
            <a:r>
              <a:rPr lang="vi-VN" altLang="en-US" dirty="0"/>
              <a:t>visine devojčica u 5</a:t>
            </a:r>
            <a:r>
              <a:rPr lang="vi-VN" altLang="en-US" baseline="-25000" dirty="0"/>
              <a:t>2</a:t>
            </a:r>
            <a:r>
              <a:rPr lang="vi-VN" altLang="en-US" dirty="0"/>
              <a:t> odeljenju osnovne škole "X" iznosi 140cm.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800" dirty="0"/>
              <a:t/>
            </a:r>
            <a:br>
              <a:rPr lang="en-US" altLang="en-US" sz="800" dirty="0"/>
            </a:br>
            <a:r>
              <a:rPr lang="vi-VN" altLang="en-US" dirty="0"/>
              <a:t>Kako ova</a:t>
            </a:r>
            <a:r>
              <a:rPr lang="en-US" altLang="en-US" dirty="0"/>
              <a:t> </a:t>
            </a:r>
            <a:r>
              <a:rPr lang="vi-VN" altLang="en-US" dirty="0"/>
              <a:t>raspodela ima samo jedan mod, radi se o unimodalnoj raspodeli</a:t>
            </a:r>
            <a:r>
              <a:rPr lang="vi-VN" altLang="en-US" dirty="0" smtClean="0"/>
              <a:t>.</a:t>
            </a:r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r>
              <a:rPr lang="sr-Latn-RS" altLang="en-US" dirty="0" smtClean="0"/>
              <a:t>U sistemu R, mod  se može izračunati tako što se prvo, korišćenjem funkcije </a:t>
            </a:r>
            <a:r>
              <a:rPr lang="sr-Latn-RS" altLang="en-US" b="1" dirty="0" smtClean="0">
                <a:solidFill>
                  <a:schemeClr val="accent5">
                    <a:lumMod val="25000"/>
                  </a:schemeClr>
                </a:solidFill>
              </a:rPr>
              <a:t>table</a:t>
            </a:r>
            <a:r>
              <a:rPr lang="sr-Latn-RS" altLang="en-US" dirty="0" smtClean="0"/>
              <a:t>,  od podataka uzorka dobije tabela </a:t>
            </a:r>
            <a:r>
              <a:rPr lang="sr-Latn-RS" altLang="en-US" dirty="0"/>
              <a:t>frekfencija – promenljiva 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tabela.frekfencija</a:t>
            </a:r>
            <a:r>
              <a:rPr lang="sr-Latn-RS" altLang="en-US" dirty="0" smtClean="0"/>
              <a:t> </a:t>
            </a:r>
            <a:r>
              <a:rPr lang="sr-Latn-RS" altLang="en-US" dirty="0"/>
              <a:t>. </a:t>
            </a:r>
            <a:endParaRPr lang="sr-Latn-RS" altLang="en-US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sr-Latn-RS" altLang="en-US" dirty="0" smtClean="0"/>
              <a:t>Ako treba izdvojiti samo jedan mod, dovoljno je funkcijom </a:t>
            </a:r>
            <a:r>
              <a:rPr lang="sr-Latn-RS" altLang="en-US" b="1" dirty="0" smtClean="0">
                <a:solidFill>
                  <a:schemeClr val="accent5">
                    <a:lumMod val="25000"/>
                  </a:schemeClr>
                </a:solidFill>
              </a:rPr>
              <a:t>sort</a:t>
            </a:r>
            <a:r>
              <a:rPr lang="sr-Latn-RS" altLang="en-US" dirty="0" smtClean="0"/>
              <a:t> sortirati tabelu frekfencija i iz tako sortirane tabele izdvojiti elemenat sa indeksom </a:t>
            </a:r>
            <a:r>
              <a:rPr lang="sr-Latn-RS" altLang="en-US" b="1" dirty="0" smtClean="0">
                <a:solidFill>
                  <a:schemeClr val="accent5">
                    <a:lumMod val="25000"/>
                  </a:schemeClr>
                </a:solidFill>
              </a:rPr>
              <a:t>nrow()</a:t>
            </a:r>
            <a:r>
              <a:rPr lang="sr-Latn-RS" altLang="en-US" dirty="0" smtClean="0"/>
              <a:t>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sr-Latn-RS" altLang="en-US" dirty="0" smtClean="0"/>
              <a:t>Ako treba izdvojiti sve modove i nijihov broj pojava</a:t>
            </a:r>
            <a:r>
              <a:rPr lang="en-US" altLang="en-US" dirty="0" smtClean="0"/>
              <a:t>, </a:t>
            </a:r>
            <a:r>
              <a:rPr lang="sr-Latn-RS" altLang="en-US" dirty="0" smtClean="0"/>
              <a:t>koristi se funkcija </a:t>
            </a:r>
            <a:r>
              <a:rPr lang="sr-Latn-RS" altLang="en-US" b="1" dirty="0" smtClean="0">
                <a:solidFill>
                  <a:schemeClr val="accent5">
                    <a:lumMod val="25000"/>
                  </a:schemeClr>
                </a:solidFill>
              </a:rPr>
              <a:t>max</a:t>
            </a:r>
            <a:r>
              <a:rPr lang="sr-Latn-RS" altLang="en-US" dirty="0" smtClean="0"/>
              <a:t> nad tabelom frekfencija, ona vraće koliko se puta pojavljuje mod u populaciji.</a:t>
            </a:r>
            <a:r>
              <a:rPr lang="en-US" altLang="en-US" dirty="0" smtClean="0"/>
              <a:t> </a:t>
            </a:r>
            <a:r>
              <a:rPr lang="sr-Latn-RS" altLang="en-US" dirty="0" smtClean="0"/>
              <a:t>Oformi se logički vektor izrazom 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tabela.frekfencija==max(tabela.frekfencija)</a:t>
            </a:r>
            <a:r>
              <a:rPr lang="sr-Latn-RS" altLang="en-US" dirty="0" smtClean="0"/>
              <a:t>,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  </a:t>
            </a:r>
            <a:r>
              <a:rPr lang="sr-Latn-RS" altLang="en-US" dirty="0" smtClean="0"/>
              <a:t>a modovi se dobiju isecanjm </a:t>
            </a:r>
            <a:r>
              <a:rPr lang="sr-Latn-RS" altLang="en-US" dirty="0"/>
              <a:t>tabele frekfencija </a:t>
            </a:r>
            <a:r>
              <a:rPr lang="sr-Latn-RS" altLang="en-US" dirty="0" smtClean="0"/>
              <a:t>po logičkom vektoru.</a:t>
            </a:r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Mod (3)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Zadatak 1. </a:t>
            </a:r>
            <a:r>
              <a:rPr lang="sr-Latn-RS" altLang="en-US" sz="1800" dirty="0" smtClean="0"/>
              <a:t>Odrediti mod za trajanje čekanja između dve </a:t>
            </a:r>
            <a:r>
              <a:rPr lang="sr-Latn-RS" altLang="en-US" sz="1800" dirty="0"/>
              <a:t>erupcije u okviru sa podacima </a:t>
            </a:r>
            <a:r>
              <a:rPr lang="sr-Latn-RS" altLang="en-US" sz="1800" dirty="0" smtClean="0"/>
              <a:t>faithful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.</a:t>
            </a:r>
            <a:endParaRPr lang="sr-Latn-R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0020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Kvartili i percentili</a:t>
            </a:r>
            <a:endParaRPr lang="en-US" altLang="en-US" dirty="0" smtClean="0"/>
          </a:p>
        </p:txBody>
      </p:sp>
      <p:sp>
        <p:nvSpPr>
          <p:cNvPr id="12291" name="Rectangle 1"/>
          <p:cNvSpPr>
            <a:spLocks noChangeArrowheads="1"/>
          </p:cNvSpPr>
          <p:nvPr/>
        </p:nvSpPr>
        <p:spPr bwMode="auto">
          <a:xfrm>
            <a:off x="576263" y="1354138"/>
            <a:ext cx="8316912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sr-Latn-RS" altLang="en-US" dirty="0" smtClean="0"/>
              <a:t>U statistici se razlikuje nekoliko </a:t>
            </a:r>
            <a:r>
              <a:rPr lang="sr-Latn-RS" altLang="en-US" b="1" i="1" dirty="0" smtClean="0"/>
              <a:t>kvartila</a:t>
            </a:r>
            <a:r>
              <a:rPr lang="sr-Latn-RS" altLang="en-US" dirty="0" smtClean="0"/>
              <a:t>. </a:t>
            </a:r>
            <a:r>
              <a:rPr lang="sr-Latn-RS" altLang="en-US" b="1" i="1" dirty="0" smtClean="0"/>
              <a:t>Prvi kvartil</a:t>
            </a:r>
            <a:r>
              <a:rPr lang="sr-Latn-RS" altLang="en-US" dirty="0" smtClean="0"/>
              <a:t>, ili </a:t>
            </a:r>
            <a:r>
              <a:rPr lang="sr-Latn-RS" altLang="en-US" b="1" i="1" dirty="0" smtClean="0"/>
              <a:t>donji kvartil</a:t>
            </a:r>
            <a:r>
              <a:rPr lang="sr-Latn-RS" altLang="en-US" dirty="0" smtClean="0"/>
              <a:t>,</a:t>
            </a:r>
            <a:r>
              <a:rPr lang="sr-Latn-RS" altLang="en-US" b="1" i="1" dirty="0" smtClean="0"/>
              <a:t> </a:t>
            </a:r>
            <a:r>
              <a:rPr lang="sr-Latn-RS" altLang="en-US" dirty="0" smtClean="0"/>
              <a:t>je vrednost koja „odseca“ prvih 25% podataka kada su podaci sortirani u rastući poredak</a:t>
            </a:r>
            <a:r>
              <a:rPr lang="en-US" altLang="en-US" dirty="0" smtClean="0"/>
              <a:t>. </a:t>
            </a:r>
            <a:r>
              <a:rPr lang="sr-Latn-RS" altLang="en-US" b="1" i="1" dirty="0" smtClean="0"/>
              <a:t>Drugi kvartil</a:t>
            </a:r>
            <a:r>
              <a:rPr lang="sr-Latn-RS" altLang="en-US" dirty="0" smtClean="0"/>
              <a:t>, ili </a:t>
            </a:r>
            <a:r>
              <a:rPr lang="sr-Latn-RS" altLang="en-US" b="1" i="1" dirty="0" smtClean="0"/>
              <a:t>medijana</a:t>
            </a:r>
            <a:r>
              <a:rPr lang="sr-Latn-RS" altLang="en-US" dirty="0" smtClean="0"/>
              <a:t>, je vrednost koja „odseca“ prvih 50% podataka. </a:t>
            </a:r>
            <a:r>
              <a:rPr lang="sr-Latn-RS" altLang="en-US" b="1" i="1" dirty="0" smtClean="0"/>
              <a:t>Treći kvartil</a:t>
            </a:r>
            <a:r>
              <a:rPr lang="sr-Latn-RS" altLang="en-US" dirty="0"/>
              <a:t>, </a:t>
            </a:r>
            <a:r>
              <a:rPr lang="sr-Latn-RS" altLang="en-US" dirty="0" smtClean="0"/>
              <a:t>ili </a:t>
            </a:r>
            <a:r>
              <a:rPr lang="sr-Latn-RS" altLang="en-US" b="1" i="1" dirty="0" smtClean="0"/>
              <a:t>gronji </a:t>
            </a:r>
            <a:r>
              <a:rPr lang="sr-Latn-RS" altLang="en-US" b="1" i="1" dirty="0"/>
              <a:t>kvartil</a:t>
            </a:r>
            <a:r>
              <a:rPr lang="sr-Latn-RS" altLang="en-US" dirty="0"/>
              <a:t>,</a:t>
            </a:r>
            <a:r>
              <a:rPr lang="sr-Latn-RS" altLang="en-US" b="1" i="1" dirty="0"/>
              <a:t> </a:t>
            </a:r>
            <a:r>
              <a:rPr lang="sr-Latn-RS" altLang="en-US" dirty="0"/>
              <a:t>je vrednost koja „odseca“ prvih </a:t>
            </a:r>
            <a:r>
              <a:rPr lang="sr-Latn-RS" altLang="en-US" dirty="0" smtClean="0"/>
              <a:t>75</a:t>
            </a:r>
            <a:r>
              <a:rPr lang="sr-Latn-RS" altLang="en-US" dirty="0"/>
              <a:t>% </a:t>
            </a:r>
            <a:r>
              <a:rPr lang="sr-Latn-RS" altLang="en-US" dirty="0" smtClean="0"/>
              <a:t>podataka.</a:t>
            </a:r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sr-Latn-RS" altLang="en-US" dirty="0" smtClean="0"/>
              <a:t>Kvartili se u R-u određuju primenom funkcije </a:t>
            </a:r>
            <a:r>
              <a:rPr lang="sr-Latn-RS" altLang="en-US" b="1" dirty="0" smtClean="0">
                <a:solidFill>
                  <a:schemeClr val="accent5">
                    <a:lumMod val="25000"/>
                  </a:schemeClr>
                </a:solidFill>
              </a:rPr>
              <a:t>quantile</a:t>
            </a:r>
            <a:r>
              <a:rPr lang="sr-Latn-RS" altLang="en-US" dirty="0" smtClean="0"/>
              <a:t>, pri čemu se prosleđuje samo jedan argument – uzorak sa podacima čiji se kvartili izračunavaju</a:t>
            </a:r>
            <a:r>
              <a:rPr lang="en-US" altLang="en-US" dirty="0" smtClean="0"/>
              <a:t>.</a:t>
            </a:r>
            <a:endParaRPr lang="sr-Latn-RS" altLang="en-US" dirty="0" smtClean="0"/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sr-Latn-RS" altLang="en-US" b="1" dirty="0" smtClean="0"/>
              <a:t>Problem. </a:t>
            </a:r>
            <a:r>
              <a:rPr lang="sr-Latn-RS" altLang="en-US" dirty="0" smtClean="0"/>
              <a:t>Odrediti kvartile za trajanje erupcije u okviru sa podacima 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dirty="0" smtClean="0"/>
              <a:t>.</a:t>
            </a:r>
          </a:p>
          <a:p>
            <a:pPr eaLnBrk="1" hangingPunct="1"/>
            <a:r>
              <a:rPr lang="sr-Latn-RS" altLang="en-US" b="1" dirty="0" smtClean="0"/>
              <a:t>Rešenje. </a:t>
            </a:r>
            <a:r>
              <a:rPr lang="sr-Latn-RS" altLang="en-US" dirty="0" smtClean="0"/>
              <a:t>Iz okvira sa podacima se iseku trajanja erupcija i potom se na njih primeni funkcija 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quantile</a:t>
            </a:r>
            <a:r>
              <a:rPr lang="sr-Latn-RS" altLang="en-US" dirty="0" smtClean="0"/>
              <a:t>:</a:t>
            </a:r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sz="800" dirty="0" smtClean="0"/>
          </a:p>
          <a:p>
            <a:pPr eaLnBrk="1" hangingPunct="1"/>
            <a:r>
              <a:rPr lang="sr-Latn-RS" altLang="en-US" dirty="0" smtClean="0"/>
              <a:t>Dakle, prvi kvartil ima vrednost 2.1627, drugi ima vrednost 4, a treći 4.4543. </a:t>
            </a:r>
          </a:p>
          <a:p>
            <a:pPr eaLnBrk="1" hangingPunct="1"/>
            <a:endParaRPr lang="sr-Latn-RS" altLang="en-US" dirty="0"/>
          </a:p>
          <a:p>
            <a:pPr eaLnBrk="1" hangingPunct="1"/>
            <a:r>
              <a:rPr lang="sr-Latn-RS" altLang="en-US" b="1" dirty="0" smtClean="0"/>
              <a:t>Zadatak</a:t>
            </a:r>
            <a:r>
              <a:rPr lang="sr-Latn-RS" altLang="en-US" dirty="0" smtClean="0"/>
              <a:t>. </a:t>
            </a:r>
            <a:r>
              <a:rPr lang="sr-Latn-RS" altLang="en-US" dirty="0"/>
              <a:t>Odrediti kvartile za </a:t>
            </a:r>
            <a:r>
              <a:rPr lang="sr-Latn-RS" altLang="en-US" dirty="0" smtClean="0"/>
              <a:t>čekanje između erupcija </a:t>
            </a:r>
            <a:r>
              <a:rPr lang="sr-Latn-RS" altLang="en-US" dirty="0"/>
              <a:t>u okviru sa podacima faithful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6" b="22477"/>
          <a:stretch/>
        </p:blipFill>
        <p:spPr bwMode="auto">
          <a:xfrm>
            <a:off x="592138" y="4470401"/>
            <a:ext cx="8050212" cy="10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55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Kvartili i percentili (2)</a:t>
            </a:r>
            <a:endParaRPr lang="en-US" altLang="en-US" dirty="0" smtClean="0"/>
          </a:p>
        </p:txBody>
      </p:sp>
      <p:sp>
        <p:nvSpPr>
          <p:cNvPr id="12291" name="Rectangle 1"/>
          <p:cNvSpPr>
            <a:spLocks noChangeArrowheads="1"/>
          </p:cNvSpPr>
          <p:nvPr/>
        </p:nvSpPr>
        <p:spPr bwMode="auto">
          <a:xfrm>
            <a:off x="576263" y="1354138"/>
            <a:ext cx="8316912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sr-Latn-RS" altLang="en-US" b="1" i="1" dirty="0" smtClean="0"/>
              <a:t>Percentili</a:t>
            </a:r>
            <a:r>
              <a:rPr lang="sr-Latn-RS" altLang="en-US" dirty="0" smtClean="0"/>
              <a:t> su uopštenja kvartila. Tako je </a:t>
            </a:r>
            <a:r>
              <a:rPr lang="sr-Latn-RS" altLang="en-US" b="1" i="1" dirty="0" smtClean="0"/>
              <a:t>n-ti percentil </a:t>
            </a:r>
            <a:r>
              <a:rPr lang="sr-Latn-RS" altLang="en-US" dirty="0" smtClean="0"/>
              <a:t>vrednost koja „odseca“ prvih </a:t>
            </a:r>
            <a:r>
              <a:rPr lang="sr-Latn-RS" altLang="en-US" dirty="0"/>
              <a:t>n</a:t>
            </a:r>
            <a:r>
              <a:rPr lang="sr-Latn-RS" altLang="en-US" dirty="0" smtClean="0"/>
              <a:t>% podataka kada su podaci sortirani u rastući poredak</a:t>
            </a:r>
            <a:r>
              <a:rPr lang="en-US" altLang="en-US" dirty="0" smtClean="0"/>
              <a:t>. </a:t>
            </a:r>
            <a:endParaRPr lang="sr-Latn-RS" altLang="en-US" dirty="0" smtClean="0"/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sr-Latn-RS" altLang="en-US" dirty="0" smtClean="0"/>
              <a:t>Percentili se u R-u određuju primenom funkcije </a:t>
            </a:r>
            <a:r>
              <a:rPr lang="sr-Latn-RS" altLang="en-US" b="1" dirty="0" smtClean="0">
                <a:solidFill>
                  <a:schemeClr val="accent5">
                    <a:lumMod val="25000"/>
                  </a:schemeClr>
                </a:solidFill>
              </a:rPr>
              <a:t>quantile</a:t>
            </a:r>
            <a:r>
              <a:rPr lang="sr-Latn-RS" altLang="en-US" dirty="0" smtClean="0"/>
              <a:t>, pri čemu se prosleđuju dva argumenta – uzorak sa podacima nad kojim se izračunavaju percentili i vektor koji sadrži vrednosti procenata za koje se izračunavaju percentili.</a:t>
            </a:r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sr-Latn-RS" altLang="en-US" b="1" dirty="0" smtClean="0"/>
              <a:t>Problem. </a:t>
            </a:r>
            <a:r>
              <a:rPr lang="sr-Latn-RS" altLang="en-US" dirty="0" smtClean="0"/>
              <a:t>Odrediti 32-gi, 57-mi i 98-mi percentil za trajanje erupcije u okviru sa podacima 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dirty="0" smtClean="0"/>
              <a:t>.</a:t>
            </a:r>
          </a:p>
          <a:p>
            <a:pPr eaLnBrk="1" hangingPunct="1"/>
            <a:r>
              <a:rPr lang="sr-Latn-RS" altLang="en-US" b="1" dirty="0" smtClean="0"/>
              <a:t>Rešenje. </a:t>
            </a:r>
            <a:r>
              <a:rPr lang="sr-Latn-RS" altLang="en-US" dirty="0" smtClean="0"/>
              <a:t>Iz okvira sa podacima se iseku trajanja erupcija i potom se na njih primeni funkcija 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quantile</a:t>
            </a:r>
            <a:r>
              <a:rPr lang="sr-Latn-RS" altLang="en-US" dirty="0" smtClean="0"/>
              <a:t>:</a:t>
            </a:r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sz="800" dirty="0" smtClean="0"/>
          </a:p>
          <a:p>
            <a:pPr eaLnBrk="1" hangingPunct="1"/>
            <a:r>
              <a:rPr lang="sr-Latn-RS" altLang="en-US" dirty="0" smtClean="0"/>
              <a:t>Dakle, 32-gi percentil ima vrednost 2.3952, 57-mi ima vrednost 4.1330, a 98-mi 4.9330. </a:t>
            </a:r>
          </a:p>
          <a:p>
            <a:pPr eaLnBrk="1" hangingPunct="1"/>
            <a:endParaRPr lang="sr-Latn-RS" altLang="en-US" dirty="0"/>
          </a:p>
          <a:p>
            <a:pPr eaLnBrk="1" hangingPunct="1"/>
            <a:r>
              <a:rPr lang="sr-Latn-RS" altLang="en-US" b="1" dirty="0" smtClean="0"/>
              <a:t>Zadatak 1</a:t>
            </a:r>
            <a:r>
              <a:rPr lang="sr-Latn-RS" altLang="en-US" dirty="0" smtClean="0"/>
              <a:t>. </a:t>
            </a:r>
            <a:r>
              <a:rPr lang="sr-Latn-RS" altLang="en-US" dirty="0"/>
              <a:t>Odrediti </a:t>
            </a:r>
            <a:r>
              <a:rPr lang="sr-Latn-RS" altLang="en-US" dirty="0" smtClean="0"/>
              <a:t>17-ti, 43-ći, 67-mi i 85-ti percentil </a:t>
            </a:r>
            <a:r>
              <a:rPr lang="sr-Latn-RS" altLang="en-US" dirty="0"/>
              <a:t>za </a:t>
            </a:r>
            <a:r>
              <a:rPr lang="sr-Latn-RS" altLang="en-US" dirty="0" smtClean="0"/>
              <a:t>čekanje između erupcija </a:t>
            </a:r>
            <a:r>
              <a:rPr lang="sr-Latn-RS" altLang="en-US" dirty="0"/>
              <a:t>u okviru sa podacima faithful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8" b="23571"/>
          <a:stretch/>
        </p:blipFill>
        <p:spPr bwMode="auto">
          <a:xfrm>
            <a:off x="550863" y="4193461"/>
            <a:ext cx="8050212" cy="107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331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Kvartili i percentili (3)</a:t>
            </a:r>
            <a:endParaRPr lang="en-US" altLang="en-US" dirty="0" smtClean="0"/>
          </a:p>
        </p:txBody>
      </p:sp>
      <p:sp>
        <p:nvSpPr>
          <p:cNvPr id="12291" name="Rectangle 1"/>
          <p:cNvSpPr>
            <a:spLocks noChangeArrowheads="1"/>
          </p:cNvSpPr>
          <p:nvPr/>
        </p:nvSpPr>
        <p:spPr bwMode="auto">
          <a:xfrm>
            <a:off x="576263" y="1354138"/>
            <a:ext cx="83169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sr-Latn-RS" altLang="en-US" b="1" dirty="0" smtClean="0"/>
              <a:t>Napomena</a:t>
            </a:r>
            <a:r>
              <a:rPr lang="sr-Latn-RS" altLang="en-US" dirty="0" smtClean="0"/>
              <a:t>. Kvartili i percentili se mogu izračunavati na više različitih načina. Više o tome se može naći u sistemu pomoći kod R-a, pozivom funkcije 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help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t="77627" b="1"/>
          <a:stretch/>
        </p:blipFill>
        <p:spPr bwMode="auto">
          <a:xfrm>
            <a:off x="975360" y="2082800"/>
            <a:ext cx="6339523" cy="371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0" r="94644" b="38994"/>
          <a:stretch/>
        </p:blipFill>
        <p:spPr bwMode="auto">
          <a:xfrm>
            <a:off x="537210" y="2128837"/>
            <a:ext cx="448310" cy="22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58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Opseg i </a:t>
            </a:r>
            <a:r>
              <a:rPr lang="sr-Latn-RS" altLang="en-US" dirty="0" smtClean="0"/>
              <a:t>opseg </a:t>
            </a:r>
            <a:r>
              <a:rPr lang="sr-Latn-RS" altLang="en-US" dirty="0"/>
              <a:t>među kvartilima</a:t>
            </a:r>
            <a:endParaRPr lang="en-US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1"/>
              <p:cNvSpPr>
                <a:spLocks noChangeArrowheads="1"/>
              </p:cNvSpPr>
              <p:nvPr/>
            </p:nvSpPr>
            <p:spPr bwMode="auto">
              <a:xfrm>
                <a:off x="576263" y="1354138"/>
                <a:ext cx="8316912" cy="5016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sr-Latn-RS" altLang="en-US" b="1" i="1" dirty="0" smtClean="0"/>
                  <a:t>Opseg</a:t>
                </a:r>
                <a:r>
                  <a:rPr lang="sr-Latn-RS" altLang="en-US" dirty="0" smtClean="0"/>
                  <a:t> posmatrane promenljive je razlika između najveće i najmanje vrednosti u uzorku. Opseg predstavlja meru u kom intervalu bivaju raspršeni podaci. </a:t>
                </a:r>
              </a:p>
              <a:p>
                <a:pPr eaLnBrk="1" hangingPunct="1"/>
                <a:endParaRPr lang="sr-Latn-RS" altLang="en-US" sz="800" dirty="0"/>
              </a:p>
              <a:p>
                <a:pPr eaLnBrk="1" hangingPunct="1"/>
                <a:r>
                  <a:rPr lang="sr-Latn-RS" altLang="en-US" dirty="0" smtClean="0"/>
                  <a:t>Opseg se određuje po sledećoj formuli:</a:t>
                </a: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altLang="en-US" b="0" i="1" smtClean="0">
                          <a:latin typeface="Cambria Math"/>
                        </a:rPr>
                        <m:t>𝑂𝑝𝑠𝑒𝑔</m:t>
                      </m:r>
                      <m:r>
                        <a:rPr lang="sr-Latn-RS" altLang="en-US" b="0" i="1" smtClean="0">
                          <a:latin typeface="Cambria Math"/>
                        </a:rPr>
                        <m:t>=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𝑁𝑎𝑗𝑣𝑒</m:t>
                      </m:r>
                      <m:r>
                        <a:rPr lang="sr-Latn-RS" altLang="en-US" b="0" i="1" smtClean="0">
                          <a:latin typeface="Cambria Math"/>
                        </a:rPr>
                        <m:t>ć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𝑎</m:t>
                      </m:r>
                      <m:r>
                        <a:rPr lang="sr-Latn-RS" altLang="en-US" b="0" i="1" smtClean="0">
                          <a:latin typeface="Cambria Math"/>
                        </a:rPr>
                        <m:t> 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𝑣𝑟𝑒𝑑𝑛𝑜𝑠𝑡</m:t>
                      </m:r>
                      <m:r>
                        <a:rPr lang="sr-Latn-RS" altLang="en-US" b="0" i="1" smtClean="0">
                          <a:latin typeface="Cambria Math"/>
                        </a:rPr>
                        <m:t> −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𝑁𝑎𝑗𝑚𝑎𝑛𝑗𝑎</m:t>
                      </m:r>
                      <m:r>
                        <a:rPr lang="sr-Latn-RS" altLang="en-US" b="0" i="1" smtClean="0">
                          <a:latin typeface="Cambria Math"/>
                        </a:rPr>
                        <m:t> 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𝑣𝑟𝑒𝑑𝑛𝑜𝑠𝑡</m:t>
                      </m:r>
                    </m:oMath>
                  </m:oMathPara>
                </a14:m>
                <a:endParaRPr lang="sr-Latn-RS" altLang="en-US" dirty="0"/>
              </a:p>
              <a:p>
                <a:pPr eaLnBrk="1" hangingPunct="1"/>
                <a:endParaRPr lang="sr-Latn-RS" altLang="en-US" sz="800" dirty="0"/>
              </a:p>
              <a:p>
                <a:pPr eaLnBrk="1" hangingPunct="1"/>
                <a:r>
                  <a:rPr lang="sr-Latn-RS" altLang="en-US" dirty="0" smtClean="0"/>
                  <a:t>Opseg se u R-u može odrediti određuju primenom funkcija </a:t>
                </a:r>
                <a:r>
                  <a:rPr lang="sr-Latn-RS" altLang="en-US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min</a:t>
                </a:r>
                <a:r>
                  <a:rPr lang="sr-Latn-RS" altLang="en-US" dirty="0" smtClean="0"/>
                  <a:t> i </a:t>
                </a:r>
                <a:r>
                  <a:rPr lang="sr-Latn-RS" altLang="en-US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max</a:t>
                </a:r>
                <a:r>
                  <a:rPr lang="sr-Latn-RS" altLang="en-US" dirty="0" smtClean="0"/>
                  <a:t>. </a:t>
                </a:r>
              </a:p>
              <a:p>
                <a:pPr eaLnBrk="1" hangingPunct="1"/>
                <a:endParaRPr lang="sr-Latn-RS" altLang="en-US" sz="800" dirty="0"/>
              </a:p>
              <a:p>
                <a:pPr eaLnBrk="1" hangingPunct="1"/>
                <a:r>
                  <a:rPr lang="sr-Latn-RS" altLang="en-US" b="1" dirty="0" smtClean="0"/>
                  <a:t>Problem. </a:t>
                </a:r>
                <a:r>
                  <a:rPr lang="sr-Latn-RS" altLang="en-US" dirty="0" smtClean="0"/>
                  <a:t>Odrediti opseg za trajanje erupcije u okviru sa podacima </a:t>
                </a:r>
                <a:r>
                  <a:rPr lang="sr-Latn-RS" altLang="en-US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faithful</a:t>
                </a:r>
                <a:r>
                  <a:rPr lang="sr-Latn-RS" altLang="en-US" dirty="0" smtClean="0"/>
                  <a:t>.</a:t>
                </a:r>
              </a:p>
              <a:p>
                <a:pPr eaLnBrk="1" hangingPunct="1"/>
                <a:r>
                  <a:rPr lang="sr-Latn-RS" altLang="en-US" b="1" dirty="0" smtClean="0"/>
                  <a:t>Rešenje. </a:t>
                </a:r>
                <a:r>
                  <a:rPr lang="sr-Latn-RS" altLang="en-US" dirty="0" smtClean="0"/>
                  <a:t>Iz okvira sa podacima se iseku trajanja erupcija i potom se opseg izračuna kao razlika između navećeg i najmanjeg:</a:t>
                </a:r>
              </a:p>
              <a:p>
                <a:pPr eaLnBrk="1" hangingPunct="1"/>
                <a:endParaRPr lang="sr-Latn-RS" altLang="en-US" dirty="0"/>
              </a:p>
              <a:p>
                <a:pPr eaLnBrk="1" hangingPunct="1"/>
                <a:endParaRPr lang="sr-Latn-RS" altLang="en-US" dirty="0" smtClean="0"/>
              </a:p>
              <a:p>
                <a:pPr eaLnBrk="1" hangingPunct="1"/>
                <a:endParaRPr lang="sr-Latn-RS" altLang="en-US" dirty="0"/>
              </a:p>
              <a:p>
                <a:pPr eaLnBrk="1" hangingPunct="1"/>
                <a:endParaRPr lang="sr-Latn-RS" altLang="en-US" dirty="0" smtClean="0"/>
              </a:p>
              <a:p>
                <a:pPr eaLnBrk="1" hangingPunct="1"/>
                <a:endParaRPr lang="sr-Latn-RS" altLang="en-US" sz="800" dirty="0" smtClean="0"/>
              </a:p>
              <a:p>
                <a:pPr eaLnBrk="1" hangingPunct="1"/>
                <a:r>
                  <a:rPr lang="sr-Latn-RS" altLang="en-US" dirty="0" smtClean="0"/>
                  <a:t>Dakle, opseg za trajanje erupcije je 3.5. </a:t>
                </a:r>
              </a:p>
              <a:p>
                <a:pPr eaLnBrk="1" hangingPunct="1"/>
                <a:endParaRPr lang="sr-Latn-RS" altLang="en-US" dirty="0"/>
              </a:p>
              <a:p>
                <a:pPr eaLnBrk="1" hangingPunct="1"/>
                <a:r>
                  <a:rPr lang="sr-Latn-RS" altLang="en-US" b="1" dirty="0" smtClean="0"/>
                  <a:t>Zadatak 1</a:t>
                </a:r>
                <a:r>
                  <a:rPr lang="sr-Latn-RS" altLang="en-US" dirty="0" smtClean="0"/>
                  <a:t>. </a:t>
                </a:r>
                <a:r>
                  <a:rPr lang="sr-Latn-RS" altLang="en-US" dirty="0"/>
                  <a:t>Odrediti </a:t>
                </a:r>
                <a:r>
                  <a:rPr lang="sr-Latn-RS" altLang="en-US" dirty="0" smtClean="0"/>
                  <a:t>opseg </a:t>
                </a:r>
                <a:r>
                  <a:rPr lang="sr-Latn-RS" altLang="en-US" dirty="0"/>
                  <a:t>za </a:t>
                </a:r>
                <a:r>
                  <a:rPr lang="sr-Latn-RS" altLang="en-US" dirty="0" smtClean="0"/>
                  <a:t>čekanje između erupcija </a:t>
                </a:r>
                <a:r>
                  <a:rPr lang="sr-Latn-RS" altLang="en-US" dirty="0"/>
                  <a:t>u okviru sa podacima faithful</a:t>
                </a:r>
                <a:r>
                  <a:rPr lang="sr-Latn-RS" altLang="en-US" dirty="0" smtClean="0"/>
                  <a:t>.</a:t>
                </a:r>
                <a:endParaRPr lang="sr-Latn-RS" altLang="en-US" dirty="0"/>
              </a:p>
            </p:txBody>
          </p:sp>
        </mc:Choice>
        <mc:Fallback xmlns="">
          <p:sp>
            <p:nvSpPr>
              <p:cNvPr id="12291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263" y="1354138"/>
                <a:ext cx="8316912" cy="5016758"/>
              </a:xfrm>
              <a:prstGeom prst="rect">
                <a:avLst/>
              </a:prstGeom>
              <a:blipFill rotWithShape="1">
                <a:blip r:embed="rId2"/>
                <a:stretch>
                  <a:fillRect l="-660" t="-608" r="-1173" b="-9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65" b="27171"/>
          <a:stretch/>
        </p:blipFill>
        <p:spPr bwMode="auto">
          <a:xfrm>
            <a:off x="527050" y="4069079"/>
            <a:ext cx="8370888" cy="941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78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Opseg </a:t>
            </a:r>
            <a:r>
              <a:rPr lang="sr-Latn-RS" altLang="en-US" dirty="0" smtClean="0"/>
              <a:t>i opseg među kvartilima (2)</a:t>
            </a:r>
            <a:endParaRPr lang="en-US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1"/>
              <p:cNvSpPr>
                <a:spLocks noChangeArrowheads="1"/>
              </p:cNvSpPr>
              <p:nvPr/>
            </p:nvSpPr>
            <p:spPr bwMode="auto">
              <a:xfrm>
                <a:off x="576263" y="1354138"/>
                <a:ext cx="8316912" cy="5447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sr-Latn-RS" altLang="en-US" b="1" i="1" dirty="0" smtClean="0"/>
                  <a:t>Opseg među kvartilima</a:t>
                </a:r>
                <a:r>
                  <a:rPr lang="sr-Latn-RS" altLang="en-US" dirty="0" smtClean="0"/>
                  <a:t> posmatrane promenljive je razlika između gornjeg i donjeg kvartila uzorka. Opseg predstavlja meru u kom intervalu bivaju raspršeni podaci iz sredine uzorka. </a:t>
                </a:r>
              </a:p>
              <a:p>
                <a:pPr eaLnBrk="1" hangingPunct="1"/>
                <a:endParaRPr lang="sr-Latn-RS" altLang="en-US" sz="800" dirty="0"/>
              </a:p>
              <a:p>
                <a:pPr eaLnBrk="1" hangingPunct="1"/>
                <a:r>
                  <a:rPr lang="sr-Latn-RS" altLang="en-US" dirty="0" smtClean="0"/>
                  <a:t>Opseg među kvartilima se određuje po sledećoj formuli:</a:t>
                </a: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altLang="en-US" b="0" i="1" smtClean="0">
                          <a:latin typeface="Cambria Math"/>
                        </a:rPr>
                        <m:t>𝑂𝑝𝑠𝑒𝑔</m:t>
                      </m:r>
                      <m:r>
                        <a:rPr lang="sr-Latn-RS" altLang="en-US" b="0" i="1" smtClean="0">
                          <a:latin typeface="Cambria Math"/>
                        </a:rPr>
                        <m:t> 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𝑚𝑒</m:t>
                      </m:r>
                      <m:r>
                        <a:rPr lang="sr-Latn-RS" altLang="en-US" b="0" i="1" smtClean="0">
                          <a:latin typeface="Cambria Math"/>
                        </a:rPr>
                        <m:t>đ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𝑢</m:t>
                      </m:r>
                      <m:r>
                        <a:rPr lang="sr-Latn-RS" altLang="en-US" b="0" i="1" smtClean="0">
                          <a:latin typeface="Cambria Math"/>
                        </a:rPr>
                        <m:t> 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𝑘𝑣𝑎𝑟𝑡𝑖𝑙𝑖𝑚𝑎</m:t>
                      </m:r>
                      <m:r>
                        <a:rPr lang="sr-Latn-RS" altLang="en-US" b="0" i="1" smtClean="0">
                          <a:latin typeface="Cambria Math"/>
                        </a:rPr>
                        <m:t>=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𝐺𝑜𝑟𝑛𝑗𝑖</m:t>
                      </m:r>
                      <m:r>
                        <a:rPr lang="sr-Latn-RS" altLang="en-US" b="0" i="1" smtClean="0">
                          <a:latin typeface="Cambria Math"/>
                        </a:rPr>
                        <m:t> 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𝑘𝑣𝑎𝑟𝑡𝑖𝑙</m:t>
                      </m:r>
                      <m:r>
                        <a:rPr lang="sr-Latn-RS" altLang="en-US" b="0" i="1" smtClean="0">
                          <a:latin typeface="Cambria Math"/>
                        </a:rPr>
                        <m:t> −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𝐷𝑜𝑛𝑗𝑖</m:t>
                      </m:r>
                      <m:r>
                        <a:rPr lang="sr-Latn-RS" altLang="en-US" b="0" i="1" smtClean="0">
                          <a:latin typeface="Cambria Math"/>
                        </a:rPr>
                        <m:t> </m:t>
                      </m:r>
                      <m:r>
                        <a:rPr lang="sr-Latn-RS" altLang="en-US" b="0" i="1" smtClean="0">
                          <a:latin typeface="Cambria Math"/>
                        </a:rPr>
                        <m:t>𝑘𝑣𝑎𝑟𝑡𝑖𝑙</m:t>
                      </m:r>
                    </m:oMath>
                  </m:oMathPara>
                </a14:m>
                <a:endParaRPr lang="sr-Latn-RS" altLang="en-US" dirty="0"/>
              </a:p>
              <a:p>
                <a:pPr eaLnBrk="1" hangingPunct="1"/>
                <a:endParaRPr lang="sr-Latn-RS" altLang="en-US" sz="800" dirty="0"/>
              </a:p>
              <a:p>
                <a:pPr eaLnBrk="1" hangingPunct="1"/>
                <a:r>
                  <a:rPr lang="sr-Latn-RS" altLang="en-US" dirty="0" smtClean="0"/>
                  <a:t>Opseg među kvartilima se u R-u može odrediti određuju primenom funkcije </a:t>
                </a:r>
                <a:r>
                  <a:rPr lang="sr-Latn-RS" altLang="en-US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IQR</a:t>
                </a:r>
                <a:r>
                  <a:rPr lang="sr-Latn-RS" altLang="en-US" dirty="0" smtClean="0"/>
                  <a:t>. </a:t>
                </a:r>
              </a:p>
              <a:p>
                <a:pPr eaLnBrk="1" hangingPunct="1"/>
                <a:endParaRPr lang="sr-Latn-RS" altLang="en-US" sz="800" dirty="0"/>
              </a:p>
              <a:p>
                <a:pPr eaLnBrk="1" hangingPunct="1"/>
                <a:r>
                  <a:rPr lang="sr-Latn-RS" altLang="en-US" b="1" dirty="0" smtClean="0"/>
                  <a:t>Problem. </a:t>
                </a:r>
                <a:r>
                  <a:rPr lang="sr-Latn-RS" altLang="en-US" dirty="0" smtClean="0"/>
                  <a:t>Odrediti opseg među kvartilima za trajanje erupcije u okviru sa podacima </a:t>
                </a:r>
                <a:r>
                  <a:rPr lang="sr-Latn-RS" altLang="en-US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faithful</a:t>
                </a:r>
                <a:r>
                  <a:rPr lang="sr-Latn-RS" altLang="en-US" dirty="0" smtClean="0"/>
                  <a:t>.</a:t>
                </a:r>
              </a:p>
              <a:p>
                <a:pPr eaLnBrk="1" hangingPunct="1"/>
                <a:r>
                  <a:rPr lang="sr-Latn-RS" altLang="en-US" b="1" dirty="0" smtClean="0"/>
                  <a:t>Rešenje. </a:t>
                </a:r>
                <a:r>
                  <a:rPr lang="sr-Latn-RS" altLang="en-US" dirty="0" smtClean="0"/>
                  <a:t>Jedan način je direktno primenom funkcije </a:t>
                </a:r>
                <a:r>
                  <a:rPr lang="sr-Latn-RS" altLang="en-US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IQR</a:t>
                </a:r>
                <a:r>
                  <a:rPr lang="sr-Latn-RS" altLang="en-US" dirty="0" smtClean="0"/>
                  <a:t>:</a:t>
                </a:r>
              </a:p>
              <a:p>
                <a:pPr eaLnBrk="1" hangingPunct="1"/>
                <a:endParaRPr lang="sr-Latn-RS" altLang="en-US" dirty="0"/>
              </a:p>
              <a:p>
                <a:pPr eaLnBrk="1" hangingPunct="1"/>
                <a:endParaRPr lang="sr-Latn-RS" altLang="en-US" dirty="0" smtClean="0"/>
              </a:p>
              <a:p>
                <a:pPr eaLnBrk="1" hangingPunct="1"/>
                <a:endParaRPr lang="sr-Latn-RS" altLang="en-US" dirty="0"/>
              </a:p>
              <a:p>
                <a:pPr eaLnBrk="1" hangingPunct="1"/>
                <a:r>
                  <a:rPr lang="sr-Latn-RS" altLang="en-US" dirty="0" smtClean="0"/>
                  <a:t>Dakle, opseg među kvartilima za trajanje erupcije je 2.2915 minuta. </a:t>
                </a:r>
              </a:p>
              <a:p>
                <a:pPr eaLnBrk="1" hangingPunct="1"/>
                <a:endParaRPr lang="sr-Latn-RS" altLang="en-US" dirty="0"/>
              </a:p>
              <a:p>
                <a:pPr eaLnBrk="1" hangingPunct="1"/>
                <a:r>
                  <a:rPr lang="sr-Latn-RS" altLang="en-US" b="1" dirty="0"/>
                  <a:t>Zadatak </a:t>
                </a:r>
                <a:r>
                  <a:rPr lang="sr-Latn-RS" altLang="en-US" b="1" dirty="0" smtClean="0"/>
                  <a:t>1</a:t>
                </a:r>
                <a:r>
                  <a:rPr lang="sr-Latn-RS" altLang="en-US" dirty="0" smtClean="0"/>
                  <a:t>. Odrediti, prema gornjoj formuli, </a:t>
                </a:r>
                <a:r>
                  <a:rPr lang="sr-Latn-RS" altLang="en-US" dirty="0"/>
                  <a:t>opseg među kvartilima za </a:t>
                </a:r>
                <a:r>
                  <a:rPr lang="sr-Latn-RS" altLang="en-US" dirty="0" smtClean="0"/>
                  <a:t>trajanje erupcije </a:t>
                </a:r>
                <a:r>
                  <a:rPr lang="sr-Latn-RS" altLang="en-US" dirty="0"/>
                  <a:t>u okviru sa podacima faithful.</a:t>
                </a:r>
              </a:p>
              <a:p>
                <a:pPr eaLnBrk="1" hangingPunct="1"/>
                <a:r>
                  <a:rPr lang="sr-Latn-RS" altLang="en-US" b="1" dirty="0" smtClean="0"/>
                  <a:t>Zadatak 2</a:t>
                </a:r>
                <a:r>
                  <a:rPr lang="sr-Latn-RS" altLang="en-US" dirty="0" smtClean="0"/>
                  <a:t>. </a:t>
                </a:r>
                <a:r>
                  <a:rPr lang="sr-Latn-RS" altLang="en-US" dirty="0"/>
                  <a:t>Odrediti </a:t>
                </a:r>
                <a:r>
                  <a:rPr lang="sr-Latn-RS" altLang="en-US" dirty="0" smtClean="0"/>
                  <a:t>opseg među kvartilima za čekanje između erupcija </a:t>
                </a:r>
                <a:r>
                  <a:rPr lang="sr-Latn-RS" altLang="en-US" dirty="0"/>
                  <a:t>u okviru sa podacima faithful</a:t>
                </a:r>
                <a:r>
                  <a:rPr lang="sr-Latn-RS" altLang="en-US" dirty="0" smtClean="0"/>
                  <a:t>.</a:t>
                </a:r>
                <a:endParaRPr lang="sr-Latn-RS" altLang="en-US" dirty="0"/>
              </a:p>
            </p:txBody>
          </p:sp>
        </mc:Choice>
        <mc:Fallback xmlns="">
          <p:sp>
            <p:nvSpPr>
              <p:cNvPr id="12291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263" y="1354138"/>
                <a:ext cx="8316912" cy="5447645"/>
              </a:xfrm>
              <a:prstGeom prst="rect">
                <a:avLst/>
              </a:prstGeom>
              <a:blipFill rotWithShape="1">
                <a:blip r:embed="rId2"/>
                <a:stretch>
                  <a:fillRect l="-660" t="-559" r="-1026" b="-7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7" b="30349"/>
          <a:stretch/>
        </p:blipFill>
        <p:spPr bwMode="auto">
          <a:xfrm>
            <a:off x="550863" y="4274820"/>
            <a:ext cx="8469312" cy="83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67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Kutija dijagram</a:t>
            </a:r>
            <a:endParaRPr lang="en-US" altLang="en-US" dirty="0" smtClean="0"/>
          </a:p>
        </p:txBody>
      </p:sp>
      <p:sp>
        <p:nvSpPr>
          <p:cNvPr id="12291" name="Rectangle 1"/>
          <p:cNvSpPr>
            <a:spLocks noChangeArrowheads="1"/>
          </p:cNvSpPr>
          <p:nvPr/>
        </p:nvSpPr>
        <p:spPr bwMode="auto">
          <a:xfrm>
            <a:off x="576263" y="1354138"/>
            <a:ext cx="8316912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sr-Latn-RS" altLang="en-US" b="1" i="1" dirty="0" smtClean="0"/>
              <a:t>Kutija dijagram (Box plot)</a:t>
            </a:r>
            <a:r>
              <a:rPr lang="sr-Latn-RS" altLang="en-US" dirty="0" smtClean="0"/>
              <a:t> posmatrane promenljive je grafička reprezentacija zasnovana na kvartilima, kao i na nakmanjoj i najvećoj vrednosti uzorka. Pomoću nje se pokušava dati vizuelni oblik za raspodelu podataka. </a:t>
            </a:r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sr-Latn-RS" altLang="en-US" dirty="0" smtClean="0"/>
              <a:t>Kod ove vrsta dijagrame, krajnje crte predstavlaju najmanju i najveću vrednost uzorka, ivice kutije predstavlaju donji i gornji kvartil, a podebljana linija u kutiji predstavlja medijanu. </a:t>
            </a:r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sr-Latn-RS" altLang="en-US" dirty="0" smtClean="0"/>
              <a:t>U sistemu R, kutija dijagram se dobija primenom </a:t>
            </a:r>
            <a:r>
              <a:rPr lang="sr-Latn-RS" altLang="en-US" b="1" dirty="0" smtClean="0">
                <a:solidFill>
                  <a:schemeClr val="accent5">
                    <a:lumMod val="25000"/>
                  </a:schemeClr>
                </a:solidFill>
              </a:rPr>
              <a:t>boxplot</a:t>
            </a:r>
            <a:r>
              <a:rPr lang="sr-Latn-RS" altLang="en-US" dirty="0" smtClean="0"/>
              <a:t> funkcije.</a:t>
            </a:r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sr-Latn-RS" altLang="en-US" b="1" dirty="0" smtClean="0"/>
              <a:t>Problem. </a:t>
            </a:r>
            <a:r>
              <a:rPr lang="sr-Latn-RS" altLang="en-US" dirty="0" smtClean="0"/>
              <a:t>Odrediti horizontalni kutija dijagram za trajanje erupcije u okviru sa podacima 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dirty="0" smtClean="0"/>
              <a:t>.</a:t>
            </a:r>
          </a:p>
          <a:p>
            <a:pPr eaLnBrk="1" hangingPunct="1"/>
            <a:r>
              <a:rPr lang="sr-Latn-RS" altLang="en-US" b="1" dirty="0" smtClean="0"/>
              <a:t>Rešenje. </a:t>
            </a:r>
            <a:r>
              <a:rPr lang="sr-Latn-RS" altLang="en-US" dirty="0" smtClean="0"/>
              <a:t>Prvo se iseku trajanja iz okvira sa podacima, potom se primenoi funkcija </a:t>
            </a:r>
            <a:r>
              <a:rPr lang="sr-Latn-RS" altLang="en-US" dirty="0" smtClean="0">
                <a:solidFill>
                  <a:schemeClr val="accent5">
                    <a:lumMod val="25000"/>
                  </a:schemeClr>
                </a:solidFill>
              </a:rPr>
              <a:t>boxplot</a:t>
            </a:r>
            <a:r>
              <a:rPr lang="sr-Latn-RS" altLang="en-US" dirty="0" smtClean="0"/>
              <a:t>:</a:t>
            </a:r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88" b="10867"/>
          <a:stretch/>
        </p:blipFill>
        <p:spPr bwMode="auto">
          <a:xfrm>
            <a:off x="530225" y="4857749"/>
            <a:ext cx="8450263" cy="71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744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Kutija dijagram (2)</a:t>
            </a:r>
            <a:endParaRPr lang="en-US" altLang="en-US" dirty="0" smtClean="0"/>
          </a:p>
        </p:txBody>
      </p:sp>
      <p:sp>
        <p:nvSpPr>
          <p:cNvPr id="12291" name="Rectangle 1"/>
          <p:cNvSpPr>
            <a:spLocks noChangeArrowheads="1"/>
          </p:cNvSpPr>
          <p:nvPr/>
        </p:nvSpPr>
        <p:spPr bwMode="auto">
          <a:xfrm>
            <a:off x="576263" y="1354138"/>
            <a:ext cx="8316912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sr-Latn-RS" altLang="en-US" b="1" dirty="0" smtClean="0"/>
              <a:t>Rešenje (nastavak). </a:t>
            </a:r>
            <a:r>
              <a:rPr lang="sr-Latn-RS" altLang="en-US" dirty="0" smtClean="0"/>
              <a:t>Kao rezultat, dobija se sledeći dijagram:</a:t>
            </a:r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endParaRPr lang="sr-Latn-RS" altLang="en-US" dirty="0"/>
          </a:p>
          <a:p>
            <a:pPr eaLnBrk="1" hangingPunct="1"/>
            <a:endParaRPr lang="sr-Latn-RS" altLang="en-US" sz="800" b="1" dirty="0" smtClean="0"/>
          </a:p>
          <a:p>
            <a:pPr eaLnBrk="1" hangingPunct="1"/>
            <a:r>
              <a:rPr lang="sr-Latn-RS" altLang="en-US" b="1" dirty="0" smtClean="0"/>
              <a:t>Zadatak 1</a:t>
            </a:r>
            <a:r>
              <a:rPr lang="sr-Latn-RS" altLang="en-US" b="1" dirty="0"/>
              <a:t>. </a:t>
            </a:r>
            <a:r>
              <a:rPr lang="sr-Latn-RS" altLang="en-US" dirty="0"/>
              <a:t>Odrediti </a:t>
            </a:r>
            <a:r>
              <a:rPr lang="sr-Latn-RS" altLang="en-US" dirty="0" smtClean="0"/>
              <a:t>vertikalni kutija </a:t>
            </a:r>
            <a:r>
              <a:rPr lang="sr-Latn-RS" altLang="en-US" dirty="0"/>
              <a:t>dijagram za trajanje erupcije u okviru sa podacima faithful.</a:t>
            </a:r>
          </a:p>
          <a:p>
            <a:pPr eaLnBrk="1" hangingPunct="1"/>
            <a:r>
              <a:rPr lang="sr-Latn-RS" altLang="en-US" b="1" dirty="0"/>
              <a:t>Zadatak </a:t>
            </a:r>
            <a:r>
              <a:rPr lang="sr-Latn-RS" altLang="en-US" b="1" dirty="0" smtClean="0"/>
              <a:t>2. </a:t>
            </a:r>
            <a:r>
              <a:rPr lang="sr-Latn-RS" altLang="en-US" dirty="0"/>
              <a:t>Odrediti </a:t>
            </a:r>
            <a:r>
              <a:rPr lang="sr-Latn-RS" altLang="en-US" dirty="0" smtClean="0"/>
              <a:t>kutija </a:t>
            </a:r>
            <a:r>
              <a:rPr lang="sr-Latn-RS" altLang="en-US" dirty="0"/>
              <a:t>dijagram za </a:t>
            </a:r>
            <a:r>
              <a:rPr lang="sr-Latn-RS" altLang="en-US" dirty="0" smtClean="0"/>
              <a:t>čekanje između erupcija </a:t>
            </a:r>
            <a:r>
              <a:rPr lang="sr-Latn-RS" altLang="en-US" dirty="0"/>
              <a:t>u okviru sa podacima faithful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" t="25075" r="39471" b="13009"/>
          <a:stretch/>
        </p:blipFill>
        <p:spPr bwMode="auto">
          <a:xfrm>
            <a:off x="539750" y="1738663"/>
            <a:ext cx="4466590" cy="382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53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kumimoji="1" lang="en-GB" altLang="en-US" smtClean="0"/>
              <a:t/>
            </a:r>
            <a:br>
              <a:rPr kumimoji="1" lang="en-GB" altLang="en-US" smtClean="0"/>
            </a:br>
            <a:endParaRPr kumimoji="1" lang="en-GB" altLang="en-US" smtClean="0"/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533400" y="1733550"/>
            <a:ext cx="8077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sr-Latn-RS" altLang="en-US" sz="4800" dirty="0" smtClean="0">
                <a:latin typeface="Comic Sans MS" pitchFamily="66" charset="0"/>
              </a:rPr>
              <a:t>Numeričke mere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sr-Latn-RS" altLang="en-US" sz="4800" dirty="0" smtClean="0">
                <a:latin typeface="Comic Sans MS" pitchFamily="66" charset="0"/>
              </a:rPr>
              <a:t>i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sr-Latn-RS" altLang="en-US" sz="4800" dirty="0" smtClean="0">
                <a:latin typeface="Comic Sans MS" pitchFamily="66" charset="0"/>
              </a:rPr>
              <a:t>raspodele verovatnoća</a:t>
            </a:r>
            <a:endParaRPr kumimoji="1" lang="en-GB" altLang="en-US" sz="48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Disperzija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4474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b="1" i="1" dirty="0" smtClean="0"/>
                  <a:t>Disperzija </a:t>
                </a:r>
                <a:r>
                  <a:rPr lang="sr-Latn-RS" altLang="en-US" sz="1800" dirty="0" smtClean="0"/>
                  <a:t>posmatrane promenljive je numerička mera koja opisuje kako su podaci raspršeni oko sredine. Ona predstavlja prosečno kvadratno odstupanje od sredine.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Za uzorak dimenzije </a:t>
                </a:r>
                <a14:m>
                  <m:oMath xmlns:m="http://schemas.openxmlformats.org/officeDocument/2006/math">
                    <m:r>
                      <a:rPr lang="sr-Latn-RS" altLang="en-US" sz="1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sr-Latn-RS" altLang="en-US" sz="1800" dirty="0" smtClean="0"/>
                  <a:t> sa sredinom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sr-Latn-RS" altLang="en-US" sz="1800" dirty="0" smtClean="0"/>
                  <a:t>, </a:t>
                </a:r>
                <a:r>
                  <a:rPr lang="sr-Latn-RS" altLang="en-US" sz="1800" b="1" i="1" dirty="0" smtClean="0"/>
                  <a:t>disperzija uzorka </a:t>
                </a:r>
                <a:r>
                  <a:rPr lang="sr-Latn-RS" altLang="en-US" sz="1800" dirty="0" smtClean="0"/>
                  <a:t>se određuje po sledećoj formuli: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r-Latn-RS" alt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  <m:sup>
                          <m:r>
                            <a:rPr lang="sr-Latn-RS" altLang="en-US" sz="1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sr-Latn-RS" alt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r-Latn-RS" altLang="en-US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altLang="en-US" sz="18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altLang="en-US" sz="1800" i="1">
                              <a:latin typeface="Cambria Math"/>
                            </a:rPr>
                            <m:t>𝑖</m:t>
                          </m:r>
                          <m:r>
                            <a:rPr lang="sr-Latn-RS" alt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altLang="en-US" sz="18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sr-Latn-RS" alt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sr-Latn-RS" alt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sr-Latn-RS" altLang="en-US" sz="1800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sr-Latn-RS" altLang="en-US" sz="1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sr-Latn-RS" alt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Slično tome, za populaciju koja broji </a:t>
                </a:r>
                <a14:m>
                  <m:oMath xmlns:m="http://schemas.openxmlformats.org/officeDocument/2006/math">
                    <m:r>
                      <a:rPr lang="sr-Latn-RS" altLang="en-US" sz="18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sr-Latn-RS" altLang="en-US" sz="1800" dirty="0" smtClean="0"/>
                  <a:t> jedinki i ima sredinu </a:t>
                </a:r>
                <a14:m>
                  <m:oMath xmlns:m="http://schemas.openxmlformats.org/officeDocument/2006/math">
                    <m:r>
                      <a:rPr lang="sr-Latn-RS" altLang="en-US" sz="1800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sr-Latn-RS" altLang="en-US" sz="1800" dirty="0" smtClean="0"/>
                  <a:t>, </a:t>
                </a:r>
                <a:r>
                  <a:rPr lang="sr-Latn-RS" altLang="en-US" sz="1800" b="1" i="1" dirty="0" smtClean="0"/>
                  <a:t>disperzija populacije </a:t>
                </a:r>
                <a:r>
                  <a:rPr lang="sr-Latn-RS" altLang="en-US" sz="1800" dirty="0" smtClean="0"/>
                  <a:t>se određuje na sledeći način: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r-Latn-RS" altLang="en-US" sz="180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sr-Latn-RS" alt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sr-Latn-RS" alt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r-Latn-RS" alt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altLang="en-US" sz="1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altLang="en-US" sz="1800" i="1">
                              <a:latin typeface="Cambria Math"/>
                            </a:rPr>
                            <m:t>𝑖</m:t>
                          </m:r>
                          <m:r>
                            <a:rPr lang="sr-Latn-RS" alt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altLang="en-US" sz="1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sr-Latn-RS" alt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sr-Latn-RS" altLang="en-US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sr-Latn-RS" altLang="en-US" sz="180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  <m:r>
                                <a:rPr lang="sr-Latn-RS" alt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sr-Latn-RS" alt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U sistemu R, disperzija se određuje korišćenjem funkcije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var</a:t>
                </a:r>
                <a:r>
                  <a:rPr lang="sr-Latn-RS" altLang="en-US" sz="1800" dirty="0" smtClean="0"/>
                  <a:t>.</a:t>
                </a: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4474430"/>
              </a:xfrm>
              <a:prstGeom prst="rect">
                <a:avLst/>
              </a:prstGeom>
              <a:blipFill rotWithShape="1">
                <a:blip r:embed="rId2"/>
                <a:stretch>
                  <a:fillRect l="-575" t="-681" r="-503" b="-12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136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Disperzija 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352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Problem. </a:t>
            </a:r>
            <a:r>
              <a:rPr lang="sr-Latn-RS" altLang="en-US" sz="1800" dirty="0" smtClean="0"/>
              <a:t>Odrediti disperziju za trajanje erupcije gejzira u okviru sa podacima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Rešenje. </a:t>
            </a:r>
            <a:r>
              <a:rPr lang="sr-Latn-RS" altLang="en-US" sz="1800" dirty="0" smtClean="0"/>
              <a:t>Treba izvršiti isecanje okvira po koloni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eruptions</a:t>
            </a:r>
            <a:r>
              <a:rPr lang="sr-Latn-RS" altLang="en-US" sz="1800" dirty="0" smtClean="0"/>
              <a:t>, pa nad izdvojenim podacima primeniti funkciju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var</a:t>
            </a:r>
            <a:r>
              <a:rPr lang="sr-Latn-RS" altLang="en-US" sz="1800" dirty="0" smtClean="0"/>
              <a:t>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Dakle, disperzija za trajanje erupcije gejzira je 1.3027 minuta.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Zadatak 1. </a:t>
            </a:r>
            <a:r>
              <a:rPr lang="sr-Latn-RS" altLang="en-US" sz="1800" dirty="0" smtClean="0"/>
              <a:t>Odrediti disperziju za trajanje čekanja između dve </a:t>
            </a:r>
            <a:r>
              <a:rPr lang="sr-Latn-RS" altLang="en-US" sz="1800" dirty="0"/>
              <a:t>erupcije u okviru sa podacima </a:t>
            </a:r>
            <a:r>
              <a:rPr lang="sr-Latn-RS" altLang="en-US" sz="1800" dirty="0" smtClean="0"/>
              <a:t>faithful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.</a:t>
            </a:r>
            <a:endParaRPr lang="sr-Latn-RS" alt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52" b="22562"/>
          <a:stretch/>
        </p:blipFill>
        <p:spPr bwMode="auto">
          <a:xfrm>
            <a:off x="560388" y="2663190"/>
            <a:ext cx="8301037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024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Standardna devijacija 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435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i="1" dirty="0" smtClean="0"/>
              <a:t>Standardna devijacija</a:t>
            </a:r>
            <a:r>
              <a:rPr lang="sr-Latn-RS" altLang="en-US" sz="1800" dirty="0"/>
              <a:t> posmatrane </a:t>
            </a:r>
            <a:r>
              <a:rPr lang="sr-Latn-RS" altLang="en-US" sz="1800" dirty="0" smtClean="0"/>
              <a:t>promenljive je kvadratni koren njene disperzije.</a:t>
            </a:r>
            <a:r>
              <a:rPr lang="sr-Latn-RS" altLang="en-US" sz="1800" b="1" dirty="0" smtClean="0"/>
              <a:t> 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800" b="1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Za izračunavanje standardne devijacije u sistemu R koristi se funkcija </a:t>
            </a:r>
            <a:r>
              <a:rPr lang="sr-Latn-RS" altLang="en-US" sz="1800" b="1" dirty="0" smtClean="0">
                <a:solidFill>
                  <a:schemeClr val="accent5">
                    <a:lumMod val="25000"/>
                  </a:schemeClr>
                </a:solidFill>
              </a:rPr>
              <a:t>sd</a:t>
            </a:r>
            <a:r>
              <a:rPr lang="sr-Latn-RS" altLang="en-U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Problem. </a:t>
            </a:r>
            <a:r>
              <a:rPr lang="sr-Latn-RS" altLang="en-US" sz="1800" dirty="0" smtClean="0"/>
              <a:t>Odrediti standardnu devijaciju za trajanje erupcije gejzira u okviru sa podacima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Rešenje. </a:t>
            </a:r>
            <a:r>
              <a:rPr lang="sr-Latn-RS" altLang="en-US" sz="1800" dirty="0" smtClean="0"/>
              <a:t>Prvo će se izvršiti isecanje okvira po koloni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eruptions</a:t>
            </a:r>
            <a:r>
              <a:rPr lang="sr-Latn-RS" altLang="en-US" sz="1800" dirty="0" smtClean="0"/>
              <a:t>, pa će se nad izdvojenim podacima primeniti funkcija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sd</a:t>
            </a:r>
            <a:r>
              <a:rPr lang="sr-Latn-RS" altLang="en-US" sz="1800" dirty="0" smtClean="0"/>
              <a:t>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Dakle, standardna devijacija za trajanje erupcije gejzira je 1.1414 minuta.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Zadatak 1. </a:t>
            </a:r>
            <a:r>
              <a:rPr lang="sr-Latn-RS" altLang="en-US" sz="1800" dirty="0" smtClean="0"/>
              <a:t>Odrediti standardnu devijaciju za trajanje čekanja između dve </a:t>
            </a:r>
            <a:r>
              <a:rPr lang="sr-Latn-RS" altLang="en-US" sz="1800" dirty="0"/>
              <a:t>erupcije u okviru sa podacima </a:t>
            </a:r>
            <a:r>
              <a:rPr lang="sr-Latn-RS" altLang="en-US" sz="1800" dirty="0" smtClean="0"/>
              <a:t>faithful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.</a:t>
            </a:r>
            <a:endParaRPr lang="sr-Latn-RS" altLang="en-US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1" b="36698"/>
          <a:stretch/>
        </p:blipFill>
        <p:spPr bwMode="auto">
          <a:xfrm>
            <a:off x="504825" y="3451860"/>
            <a:ext cx="8459788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897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Kovarijansa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582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b="1" i="1" dirty="0" smtClean="0"/>
                  <a:t>Kovarijansa </a:t>
                </a:r>
                <a:r>
                  <a:rPr lang="sr-Latn-RS" altLang="en-US" sz="1800" dirty="0" smtClean="0"/>
                  <a:t>za dve promenljive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𝑋</m:t>
                    </m:r>
                    <m:r>
                      <a:rPr lang="sr-Latn-RS" altLang="en-US" sz="18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 smtClean="0"/>
                  <a:t>i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sr-Latn-RS" altLang="en-US" sz="1800" dirty="0" smtClean="0"/>
                  <a:t> je numerička mera koja opisuje koliko su ove dve promenljive linearno korelirane.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Pozitivna kovarijansa ukazuje da postoji pozitivna linearna korelacija između ove dve promenljive, dok negativna kovarijansa ukazuje na postojanje negativne linearne korelacije (veze).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Za </a:t>
                </a:r>
                <a:r>
                  <a:rPr lang="sr-Latn-RS" altLang="en-US" sz="1800" b="1" i="1" dirty="0" smtClean="0"/>
                  <a:t>uzorak</a:t>
                </a:r>
                <a:r>
                  <a:rPr lang="sr-Latn-RS" altLang="en-US" sz="1800" dirty="0" smtClean="0"/>
                  <a:t> dimenzije </a:t>
                </a:r>
                <a14:m>
                  <m:oMath xmlns:m="http://schemas.openxmlformats.org/officeDocument/2006/math">
                    <m:r>
                      <a:rPr lang="sr-Latn-RS" altLang="en-US" sz="1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sr-Latn-RS" altLang="en-US" sz="1800" dirty="0" smtClean="0"/>
                  <a:t> i </a:t>
                </a:r>
                <a:r>
                  <a:rPr lang="sr-Latn-RS" altLang="en-US" sz="1800" dirty="0"/>
                  <a:t>promenljive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/>
                  <a:t>i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𝑌</m:t>
                    </m:r>
                  </m:oMath>
                </a14:m>
                <a:r>
                  <a:rPr lang="sr-Latn-RS" altLang="en-US" sz="1800" dirty="0"/>
                  <a:t> sa </a:t>
                </a:r>
                <a:r>
                  <a:rPr lang="sr-Latn-RS" altLang="en-US" sz="1800" dirty="0" smtClean="0"/>
                  <a:t>sredinama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sr-Latn-RS" altLang="en-US" sz="1800" dirty="0" smtClean="0"/>
                  <a:t> i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sr-Latn-RS" altLang="en-US" sz="1800" dirty="0" smtClean="0"/>
                  <a:t>, </a:t>
                </a:r>
                <a:r>
                  <a:rPr lang="sr-Latn-RS" altLang="en-US" sz="1800" b="1" i="1" dirty="0" smtClean="0"/>
                  <a:t>kovarijansa </a:t>
                </a:r>
                <a:r>
                  <a:rPr lang="sr-Latn-RS" altLang="en-US" sz="1800" dirty="0" smtClean="0"/>
                  <a:t>se određuje po sledećoj formuli: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r-Latn-RS" altLang="en-US" sz="18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sr-Latn-RS" altLang="en-US" sz="1800" b="0" i="1" smtClean="0">
                              <a:latin typeface="Cambria Math"/>
                            </a:rPr>
                            <m:t>𝑋𝑌</m:t>
                          </m:r>
                        </m:sub>
                      </m:sSub>
                      <m:r>
                        <a:rPr lang="sr-Latn-RS" alt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r-Latn-RS" altLang="en-US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altLang="en-US" sz="18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altLang="en-US" sz="1800" i="1">
                              <a:latin typeface="Cambria Math"/>
                            </a:rPr>
                            <m:t>𝑖</m:t>
                          </m:r>
                          <m:r>
                            <a:rPr lang="sr-Latn-RS" alt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altLang="en-US" sz="18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sr-Latn-RS" alt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r-Latn-RS" alt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sr-Latn-RS" altLang="en-US" sz="1800" i="1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sr-Latn-RS" altLang="en-US" sz="18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sr-Latn-RS" altLang="en-US" sz="1800" i="1">
                              <a:latin typeface="Cambria Math"/>
                            </a:rPr>
                            <m:t>)</m:t>
                          </m:r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sr-Latn-RS" alt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sr-Latn-RS" altLang="en-US" sz="1800" i="1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</m:acc>
                          <m:r>
                            <a:rPr lang="sr-Latn-RS" altLang="en-US" sz="18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Slično tome, za </a:t>
                </a:r>
                <a:r>
                  <a:rPr lang="sr-Latn-RS" altLang="en-US" sz="1800" b="1" i="1" dirty="0" smtClean="0"/>
                  <a:t>populaciju</a:t>
                </a:r>
                <a:r>
                  <a:rPr lang="sr-Latn-RS" altLang="en-US" sz="1800" dirty="0" smtClean="0"/>
                  <a:t> od </a:t>
                </a:r>
                <a14:m>
                  <m:oMath xmlns:m="http://schemas.openxmlformats.org/officeDocument/2006/math">
                    <m:r>
                      <a:rPr lang="sr-Latn-RS" altLang="en-US" sz="18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jedinki i promenljive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/>
                  <a:t>i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𝑌</m:t>
                    </m:r>
                  </m:oMath>
                </a14:m>
                <a:r>
                  <a:rPr lang="sr-Latn-RS" altLang="en-US" sz="1800" dirty="0"/>
                  <a:t> sa sredinama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,</a:t>
                </a:r>
                <a:r>
                  <a:rPr lang="sr-Latn-RS" altLang="en-US" sz="18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</a:t>
                </a:r>
                <a:r>
                  <a:rPr lang="sr-Latn-RS" altLang="en-US" sz="1800" b="1" i="1" dirty="0"/>
                  <a:t>kovarijansa </a:t>
                </a:r>
                <a:r>
                  <a:rPr lang="sr-Latn-RS" altLang="en-US" sz="1800" dirty="0" smtClean="0"/>
                  <a:t>se određuje na sledeći način: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altLang="en-US" sz="1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r-Latn-RS" altLang="en-US" sz="18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sr-Latn-RS" altLang="en-US" sz="1800" b="0" i="1" smtClean="0">
                              <a:latin typeface="Cambria Math"/>
                            </a:rPr>
                            <m:t>𝑋𝑌</m:t>
                          </m:r>
                        </m:sub>
                      </m:sSub>
                      <m:r>
                        <a:rPr lang="sr-Latn-RS" alt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r-Latn-RS" alt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altLang="en-US" sz="1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altLang="en-US" sz="1800" i="1">
                              <a:latin typeface="Cambria Math"/>
                            </a:rPr>
                            <m:t>𝑖</m:t>
                          </m:r>
                          <m:r>
                            <a:rPr lang="sr-Latn-RS" alt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altLang="en-US" sz="1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sr-Latn-RS" alt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r-Latn-RS" alt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sr-Latn-RS" altLang="en-US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sr-Latn-RS" altLang="en-US" sz="18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sr-Latn-RS" altLang="en-US" sz="1800" b="0" i="1" smtClean="0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sr-Latn-RS" altLang="en-US" sz="1800" i="1">
                              <a:latin typeface="Cambria Math"/>
                            </a:rPr>
                            <m:t>)</m:t>
                          </m:r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sr-Latn-RS" alt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sr-Latn-RS" altLang="en-US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sr-Latn-RS" altLang="en-US" sz="1800" b="0" i="1" smtClean="0">
                                  <a:latin typeface="Cambria Math"/>
                                  <a:ea typeface="Cambria Math"/>
                                </a:rPr>
                                <m:t>𝑌</m:t>
                              </m:r>
                            </m:sub>
                          </m:sSub>
                          <m:r>
                            <a:rPr lang="sr-Latn-RS" altLang="en-US" sz="18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U sistemu R, kovarijansa se određuje korišćenjem funkcije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cov</a:t>
                </a:r>
                <a:r>
                  <a:rPr lang="sr-Latn-RS" altLang="en-US" sz="1800" dirty="0" smtClean="0"/>
                  <a:t>, pri čemu se prosleđuju dva argumenta-vektora.</a:t>
                </a: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582426"/>
              </a:xfrm>
              <a:prstGeom prst="rect">
                <a:avLst/>
              </a:prstGeom>
              <a:blipFill rotWithShape="1">
                <a:blip r:embed="rId2"/>
                <a:stretch>
                  <a:fillRect l="-575" t="-5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856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Kovarijansa (2) 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458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Problem. </a:t>
            </a:r>
            <a:r>
              <a:rPr lang="sr-Latn-RS" altLang="en-US" sz="1800" dirty="0" smtClean="0"/>
              <a:t>Odrediti kovarijansu za trajanje erupcije gejzira i čekanje između dve erupcije u okviru sa podacima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Rešenje. </a:t>
            </a:r>
            <a:r>
              <a:rPr lang="sr-Latn-RS" altLang="en-US" sz="1800" dirty="0" smtClean="0"/>
              <a:t>Prvo se izvrši isecanje okvira po kolonama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eruptions </a:t>
            </a:r>
            <a:r>
              <a:rPr lang="sr-Latn-RS" altLang="en-US" sz="1800" dirty="0" smtClean="0"/>
              <a:t>i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 waiting</a:t>
            </a:r>
            <a:r>
              <a:rPr lang="sr-Latn-RS" altLang="en-US" sz="1800" dirty="0" smtClean="0"/>
              <a:t>, pa se nad izdvojenim podacima primeniti funkcija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cov</a:t>
            </a:r>
            <a:r>
              <a:rPr lang="sr-Latn-RS" altLang="en-US" sz="1800" dirty="0" smtClean="0"/>
              <a:t>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Dakle, kovarijansa </a:t>
            </a:r>
            <a:r>
              <a:rPr lang="sr-Latn-RS" altLang="en-US" sz="1800" dirty="0"/>
              <a:t>za trajanje erupcije gejzira i čekanje između dve erupcije je </a:t>
            </a:r>
            <a:r>
              <a:rPr lang="sr-Latn-RS" altLang="en-US" sz="1800" dirty="0" smtClean="0"/>
              <a:t>13.978.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Ovako visoka kovarijansa (visoka, imajući u vidu da je medijum za trajanje 4, a da je opseg trajanja 3.5) ukazuje da postoji pozitivna linearna korelacija između ove dve promenljive.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02" b="28249"/>
          <a:stretch/>
        </p:blipFill>
        <p:spPr bwMode="auto">
          <a:xfrm>
            <a:off x="519113" y="2686050"/>
            <a:ext cx="8429625" cy="111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926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Koeficijent korelacije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469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b="1" i="1" dirty="0" smtClean="0"/>
                  <a:t>Ko</a:t>
                </a:r>
                <a:r>
                  <a:rPr lang="en-US" altLang="en-US" sz="1800" b="1" i="1" dirty="0" err="1" smtClean="0"/>
                  <a:t>eficijen</a:t>
                </a:r>
                <a:r>
                  <a:rPr lang="sr-Latn-RS" altLang="en-US" sz="1800" b="1" i="1" dirty="0" smtClean="0"/>
                  <a:t>t korelacije </a:t>
                </a:r>
                <a:r>
                  <a:rPr lang="sr-Latn-RS" altLang="en-US" sz="1800" dirty="0" smtClean="0"/>
                  <a:t>za dve </a:t>
                </a:r>
                <a:r>
                  <a:rPr lang="sr-Latn-RS" altLang="en-US" sz="1800" dirty="0"/>
                  <a:t>promenljive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/>
                  <a:t>i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𝑌</m:t>
                    </m:r>
                  </m:oMath>
                </a14:m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u uzorku podataka je </a:t>
                </a:r>
                <a:r>
                  <a:rPr lang="sr-Latn-RS" altLang="en-US" sz="1800" dirty="0" smtClean="0">
                    <a:solidFill>
                      <a:srgbClr val="333399"/>
                    </a:solidFill>
                  </a:rPr>
                  <a:t>normalizovana</a:t>
                </a:r>
                <a:r>
                  <a:rPr lang="sr-Latn-RS" altLang="en-US" sz="1800" dirty="0" smtClean="0"/>
                  <a:t> mera koja opisuje koliko su one linearno korelirane.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Koeficijent korelacije se izračunava tako što se kovarijansa ove dve promenljive podeli sa proizvodom njihovih standardnih devijacija.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Dakle, za </a:t>
                </a:r>
                <a:r>
                  <a:rPr lang="sr-Latn-RS" altLang="en-US" sz="1800" b="1" i="1" dirty="0" smtClean="0"/>
                  <a:t>uzorak</a:t>
                </a:r>
                <a:r>
                  <a:rPr lang="sr-Latn-RS" altLang="en-US" sz="1800" dirty="0" smtClean="0"/>
                  <a:t> se </a:t>
                </a:r>
                <a:r>
                  <a:rPr lang="sr-Latn-RS" altLang="en-US" sz="1800" b="1" i="1" dirty="0" smtClean="0"/>
                  <a:t>koeficijent korelacije </a:t>
                </a:r>
                <a:r>
                  <a:rPr lang="sr-Latn-RS" altLang="en-US" sz="1800" dirty="0" smtClean="0"/>
                  <a:t>za promenljive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/>
                  <a:t>i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𝑌</m:t>
                    </m:r>
                  </m:oMath>
                </a14:m>
                <a:r>
                  <a:rPr lang="sr-Latn-RS" altLang="en-US" sz="1800" dirty="0" smtClean="0"/>
                  <a:t> se određuje po sledećoj formuli: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r-Latn-RS" altLang="en-US" sz="18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sr-Latn-RS" altLang="en-US" sz="1800" b="0" i="1" smtClean="0">
                              <a:latin typeface="Cambria Math"/>
                            </a:rPr>
                            <m:t>𝑋𝑌</m:t>
                          </m:r>
                        </m:sub>
                      </m:sSub>
                      <m:r>
                        <a:rPr lang="sr-Latn-RS" alt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r-Latn-RS" altLang="en-US" sz="1800" i="1">
                                  <a:latin typeface="Cambria Math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sr-Latn-RS" alt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sr-Latn-RS" alt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Slično tome, za </a:t>
                </a:r>
                <a:r>
                  <a:rPr lang="sr-Latn-RS" altLang="en-US" sz="1800" b="1" i="1" dirty="0" smtClean="0"/>
                  <a:t>populaciju</a:t>
                </a:r>
                <a:r>
                  <a:rPr lang="sr-Latn-RS" altLang="en-US" sz="1800" dirty="0" smtClean="0"/>
                  <a:t> se </a:t>
                </a:r>
                <a:r>
                  <a:rPr lang="sr-Latn-RS" altLang="en-US" sz="1800" b="1" i="1" dirty="0" smtClean="0"/>
                  <a:t>koeficijent </a:t>
                </a:r>
                <a:r>
                  <a:rPr lang="sr-Latn-RS" altLang="en-US" sz="1800" b="1" i="1" dirty="0"/>
                  <a:t>korelacije </a:t>
                </a:r>
                <a:r>
                  <a:rPr lang="sr-Latn-RS" altLang="en-US" sz="1800" dirty="0"/>
                  <a:t>za promenljive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/>
                  <a:t>i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𝑌</m:t>
                    </m:r>
                  </m:oMath>
                </a14:m>
                <a:r>
                  <a:rPr lang="sr-Latn-RS" altLang="en-US" sz="1800" dirty="0"/>
                  <a:t> se određuje po sledećoj </a:t>
                </a:r>
                <a:r>
                  <a:rPr lang="sr-Latn-RS" altLang="en-US" sz="1800" dirty="0" smtClean="0"/>
                  <a:t>formuli:</a:t>
                </a:r>
                <a:endParaRPr lang="sr-Latn-RS" altLang="en-US" sz="1800" dirty="0"/>
              </a:p>
              <a:p>
                <a:pPr algn="ctr" eaLnBrk="1" hangingPunct="1">
                  <a:spcBef>
                    <a:spcPts val="600"/>
                  </a:spcBef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r-Latn-RS" altLang="en-US" sz="180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sr-Latn-RS" altLang="en-US" sz="1800" i="1">
                              <a:latin typeface="Cambria Math"/>
                            </a:rPr>
                            <m:t>𝑋𝑌</m:t>
                          </m:r>
                        </m:sub>
                      </m:sSub>
                      <m:r>
                        <a:rPr lang="sr-Latn-RS" alt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sr-Latn-RS" altLang="en-US" sz="1800" i="1">
                                  <a:latin typeface="Cambria Math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sr-Latn-RS" altLang="en-US" sz="1800" i="1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sr-Latn-RS" altLang="en-US" sz="1800" i="1"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Koeficijent korelacije blizak broju 1 ukazuje da su promenljive pozitivno linearno korelisane. To znači da su tačke XY dijagrama grupisane oko linije koja ima pozitivan nagib.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/>
                  <a:t>Koeficijent korelacije blizak broju </a:t>
                </a:r>
                <a:r>
                  <a:rPr lang="sr-Latn-RS" altLang="en-US" sz="1800" dirty="0" smtClean="0"/>
                  <a:t>-1 </a:t>
                </a:r>
                <a:r>
                  <a:rPr lang="sr-Latn-RS" altLang="en-US" sz="1800" dirty="0"/>
                  <a:t>ukazuje da su promenljive </a:t>
                </a:r>
                <a:r>
                  <a:rPr lang="sr-Latn-RS" altLang="en-US" sz="1800" dirty="0" smtClean="0"/>
                  <a:t>negativno linearno korelisane - tačke </a:t>
                </a:r>
                <a:r>
                  <a:rPr lang="sr-Latn-RS" altLang="en-US" sz="1800" dirty="0"/>
                  <a:t>XY dijagrama </a:t>
                </a:r>
                <a:r>
                  <a:rPr lang="sr-Latn-RS" altLang="en-US" sz="1800" dirty="0" smtClean="0"/>
                  <a:t>su grupisane </a:t>
                </a:r>
                <a:r>
                  <a:rPr lang="sr-Latn-RS" altLang="en-US" sz="1800" dirty="0"/>
                  <a:t>oko linije koja ima </a:t>
                </a:r>
                <a:r>
                  <a:rPr lang="sr-Latn-RS" altLang="en-US" sz="1800" dirty="0" smtClean="0"/>
                  <a:t>negativan nagib</a:t>
                </a:r>
                <a:r>
                  <a:rPr lang="sr-Latn-RS" altLang="en-US" sz="1800" dirty="0"/>
                  <a:t>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Koeficijent korelacije blizak 0 ukazuje na slabu linearnu korelaciju.</a:t>
                </a: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469382"/>
              </a:xfrm>
              <a:prstGeom prst="rect">
                <a:avLst/>
              </a:prstGeom>
              <a:blipFill rotWithShape="1">
                <a:blip r:embed="rId2"/>
                <a:stretch>
                  <a:fillRect l="-575" t="-557" r="-216" b="-8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146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Koeficijent </a:t>
            </a:r>
            <a:r>
              <a:rPr lang="sr-Latn-RS" altLang="en-US" dirty="0" smtClean="0"/>
              <a:t>korelacije (</a:t>
            </a:r>
            <a:r>
              <a:rPr lang="sr-Latn-RS" altLang="en-US" dirty="0"/>
              <a:t>2</a:t>
            </a:r>
            <a:r>
              <a:rPr lang="sr-Latn-RS" altLang="en-US" dirty="0" smtClean="0"/>
              <a:t>) 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/>
              <a:t>U sistemu R, </a:t>
            </a:r>
            <a:r>
              <a:rPr lang="sr-Latn-RS" altLang="en-US" sz="1800" dirty="0" smtClean="0"/>
              <a:t>koeficijent korelacije se </a:t>
            </a:r>
            <a:r>
              <a:rPr lang="sr-Latn-RS" altLang="en-US" sz="1800" dirty="0"/>
              <a:t>određuje korišćenjem funkcije </a:t>
            </a:r>
            <a:r>
              <a:rPr lang="sr-Latn-RS" altLang="en-US" sz="1800" b="1" dirty="0" smtClean="0">
                <a:solidFill>
                  <a:schemeClr val="accent5">
                    <a:lumMod val="25000"/>
                  </a:schemeClr>
                </a:solidFill>
              </a:rPr>
              <a:t>cor</a:t>
            </a:r>
            <a:r>
              <a:rPr lang="sr-Latn-RS" altLang="en-U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Problem. </a:t>
            </a:r>
            <a:r>
              <a:rPr lang="sr-Latn-RS" altLang="en-US" sz="1800" dirty="0" smtClean="0"/>
              <a:t>Odrediti </a:t>
            </a:r>
            <a:r>
              <a:rPr lang="sr-Latn-RS" altLang="en-US" sz="1800" dirty="0"/>
              <a:t>koeficijent korelacije </a:t>
            </a:r>
            <a:r>
              <a:rPr lang="sr-Latn-RS" altLang="en-US" sz="1800" dirty="0" smtClean="0"/>
              <a:t>za trajanje erupcije gejzira i čekanje između dve erupcije u okviru sa podacima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Rešenje. </a:t>
            </a:r>
            <a:r>
              <a:rPr lang="sr-Latn-RS" altLang="en-US" sz="1800" dirty="0" smtClean="0"/>
              <a:t>Prvo se izvrši isecanje okvira po kolonama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eruptions </a:t>
            </a:r>
            <a:r>
              <a:rPr lang="sr-Latn-RS" altLang="en-US" sz="1800" dirty="0" smtClean="0"/>
              <a:t>i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 waiting</a:t>
            </a:r>
            <a:r>
              <a:rPr lang="sr-Latn-RS" altLang="en-US" sz="1800" dirty="0" smtClean="0"/>
              <a:t>, pa se nad izdvojenim podacima primeniti funkcija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cor</a:t>
            </a:r>
            <a:r>
              <a:rPr lang="sr-Latn-RS" altLang="en-US" sz="1800" dirty="0" smtClean="0"/>
              <a:t>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Dakle, </a:t>
            </a:r>
            <a:r>
              <a:rPr lang="sr-Latn-RS" altLang="en-US" sz="1800" dirty="0"/>
              <a:t>koeficijent korelacije za trajanje erupcije gejzira i čekanje između dve erupcije je </a:t>
            </a:r>
            <a:r>
              <a:rPr lang="sr-Latn-RS" altLang="en-US" sz="1800" dirty="0" smtClean="0"/>
              <a:t>0.90081.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Koeficijent </a:t>
            </a:r>
            <a:r>
              <a:rPr lang="sr-Latn-RS" altLang="en-US" sz="1800" dirty="0"/>
              <a:t>korelacije </a:t>
            </a:r>
            <a:r>
              <a:rPr lang="sr-Latn-RS" altLang="en-US" sz="1800" dirty="0" smtClean="0"/>
              <a:t>koji je ovako blizu 1 ukazuje da postoji pozitivna linearna korelacija između </a:t>
            </a:r>
            <a:r>
              <a:rPr lang="sr-Latn-RS" altLang="en-US" sz="1800" dirty="0"/>
              <a:t>trajanje erupcije gejzira i čekanje između dve erupcije.</a:t>
            </a: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9" b="27845"/>
          <a:stretch/>
        </p:blipFill>
        <p:spPr bwMode="auto">
          <a:xfrm>
            <a:off x="595313" y="3200398"/>
            <a:ext cx="8270875" cy="107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296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Centralni</a:t>
            </a:r>
            <a:r>
              <a:rPr lang="en-US" altLang="en-US" dirty="0" smtClean="0"/>
              <a:t> moment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3135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b="1" i="1" dirty="0" smtClean="0"/>
                  <a:t>Centralni moment k-tog reda </a:t>
                </a:r>
                <a:r>
                  <a:rPr lang="sr-Latn-RS" altLang="en-US" sz="1800" dirty="0" smtClean="0"/>
                  <a:t>za promenljivu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 smtClean="0"/>
                  <a:t>mer</a:t>
                </a:r>
                <a:r>
                  <a:rPr lang="en-US" altLang="en-US" sz="1800" dirty="0" smtClean="0"/>
                  <a:t>i</a:t>
                </a:r>
                <a:r>
                  <a:rPr lang="sr-Latn-RS" altLang="en-US" sz="1800" dirty="0" smtClean="0"/>
                  <a:t> stepen udaljenosti elemenata od sredine.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Kada je dat </a:t>
                </a:r>
                <a:r>
                  <a:rPr lang="sr-Latn-RS" altLang="en-US" sz="1800" b="1" i="1" dirty="0" smtClean="0"/>
                  <a:t>uzorak</a:t>
                </a:r>
                <a:r>
                  <a:rPr lang="sr-Latn-RS" altLang="en-US" sz="1800" dirty="0" smtClean="0"/>
                  <a:t>, tada se </a:t>
                </a:r>
                <a:r>
                  <a:rPr lang="sr-Latn-RS" altLang="en-US" sz="1800" b="1" i="1" dirty="0" smtClean="0"/>
                  <a:t>centralni moment k-tog reda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za </a:t>
                </a:r>
                <a:r>
                  <a:rPr lang="sr-Latn-RS" altLang="en-US" sz="1800" dirty="0" smtClean="0"/>
                  <a:t>promenljivu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 smtClean="0"/>
                  <a:t>određuje po sledećoj formuli: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altLang="en-US" sz="1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r-Latn-RS" altLang="en-US" sz="18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sr-Latn-RS" altLang="en-US" sz="1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sr-Latn-RS" alt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r-Latn-RS" alt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altLang="en-US" sz="18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altLang="en-US" sz="1800" i="1">
                              <a:latin typeface="Cambria Math"/>
                            </a:rPr>
                            <m:t>𝑖</m:t>
                          </m:r>
                          <m:r>
                            <a:rPr lang="sr-Latn-RS" alt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altLang="en-US" sz="18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sr-Latn-RS" alt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sr-Latn-RS" altLang="en-US" sz="1800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sr-Latn-RS" altLang="en-US" sz="1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sr-Latn-RS" alt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Slično tome, za </a:t>
                </a:r>
                <a:r>
                  <a:rPr lang="sr-Latn-RS" altLang="en-US" sz="1800" b="1" i="1" dirty="0" smtClean="0"/>
                  <a:t>populaciju</a:t>
                </a:r>
                <a:r>
                  <a:rPr lang="sr-Latn-RS" altLang="en-US" sz="1800" dirty="0" smtClean="0"/>
                  <a:t> se </a:t>
                </a:r>
                <a:r>
                  <a:rPr lang="sr-Latn-RS" altLang="en-US" sz="1800" b="1" i="1" dirty="0" smtClean="0"/>
                  <a:t>centralni moment k-tog reda</a:t>
                </a:r>
                <a:r>
                  <a:rPr lang="sr-Latn-RS" altLang="en-US" sz="1800" dirty="0" smtClean="0"/>
                  <a:t> promenljive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 smtClean="0"/>
                  <a:t>određuje </a:t>
                </a:r>
                <a:r>
                  <a:rPr lang="sr-Latn-RS" altLang="en-US" sz="1800" dirty="0"/>
                  <a:t>po sledećoj </a:t>
                </a:r>
                <a:r>
                  <a:rPr lang="sr-Latn-RS" altLang="en-US" sz="1800" dirty="0" smtClean="0"/>
                  <a:t>formuli:</a:t>
                </a:r>
                <a:endParaRPr lang="sr-Latn-RS" altLang="en-US" sz="1800" dirty="0"/>
              </a:p>
              <a:p>
                <a:pPr algn="ctr" eaLnBrk="1" hangingPunct="1">
                  <a:spcBef>
                    <a:spcPts val="600"/>
                  </a:spcBef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r-Latn-RS" altLang="en-US" sz="180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sr-Latn-RS" altLang="en-US" sz="18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sr-Latn-RS" alt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r-Latn-RS" alt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altLang="en-US" sz="1800" i="1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altLang="en-US" sz="1800" i="1">
                              <a:latin typeface="Cambria Math"/>
                            </a:rPr>
                            <m:t>𝑖</m:t>
                          </m:r>
                          <m:r>
                            <a:rPr lang="sr-Latn-RS" alt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altLang="en-US" sz="18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sr-Latn-RS" alt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sr-Latn-RS" altLang="en-US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sr-Latn-RS" altLang="en-US" sz="180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  <m:r>
                                <a:rPr lang="sr-Latn-RS" alt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sr-Latn-RS" altLang="en-US" sz="1800" i="1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Može se uočiti da je centralni moment uopštenje disperzije – centralni moment drugog reda se poklapa sa disperzijom.</a:t>
                </a:r>
                <a:endParaRPr lang="en-U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en-U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en-US" altLang="en-US" sz="1800" dirty="0" smtClean="0"/>
                  <a:t>U </a:t>
                </a:r>
                <a:r>
                  <a:rPr lang="en-US" altLang="en-US" sz="1800" dirty="0" err="1" smtClean="0"/>
                  <a:t>sistemu</a:t>
                </a:r>
                <a:r>
                  <a:rPr lang="en-US" altLang="en-US" sz="1800" dirty="0" smtClean="0"/>
                  <a:t> R, k-</a:t>
                </a:r>
                <a:r>
                  <a:rPr lang="en-US" altLang="en-US" sz="1800" dirty="0" err="1" smtClean="0"/>
                  <a:t>ti</a:t>
                </a:r>
                <a:r>
                  <a:rPr lang="en-US" altLang="en-US" sz="1800" dirty="0" smtClean="0"/>
                  <a:t> </a:t>
                </a:r>
                <a:r>
                  <a:rPr lang="en-US" altLang="en-US" sz="1800" dirty="0" err="1" smtClean="0"/>
                  <a:t>centralni</a:t>
                </a:r>
                <a:r>
                  <a:rPr lang="en-US" altLang="en-US" sz="1800" dirty="0" smtClean="0"/>
                  <a:t> moment se </a:t>
                </a:r>
                <a:r>
                  <a:rPr lang="en-US" altLang="en-US" sz="1800" dirty="0" err="1" smtClean="0"/>
                  <a:t>mo</a:t>
                </a:r>
                <a:r>
                  <a:rPr lang="sr-Latn-RS" altLang="en-US" sz="1800" dirty="0"/>
                  <a:t>ž</a:t>
                </a:r>
                <a:r>
                  <a:rPr lang="en-US" altLang="en-US" sz="1800" dirty="0" smtClean="0"/>
                  <a:t>e </a:t>
                </a:r>
                <a:r>
                  <a:rPr lang="en-US" altLang="en-US" sz="1800" dirty="0" err="1" smtClean="0"/>
                  <a:t>ra</a:t>
                </a:r>
                <a:r>
                  <a:rPr lang="sr-Latn-RS" altLang="en-US" sz="1800" dirty="0" smtClean="0"/>
                  <a:t>č</a:t>
                </a:r>
                <a:r>
                  <a:rPr lang="en-US" altLang="en-US" sz="1800" dirty="0" err="1" smtClean="0"/>
                  <a:t>unati</a:t>
                </a:r>
                <a:r>
                  <a:rPr lang="en-US" altLang="en-US" sz="1800" dirty="0" smtClean="0"/>
                  <a:t> </a:t>
                </a:r>
                <a:r>
                  <a:rPr lang="en-US" altLang="en-US" sz="1800" dirty="0" err="1" smtClean="0"/>
                  <a:t>funkcijom</a:t>
                </a:r>
                <a:r>
                  <a:rPr lang="en-US" altLang="en-US" sz="1800" dirty="0" smtClean="0"/>
                  <a:t> </a:t>
                </a:r>
                <a:r>
                  <a:rPr lang="en-U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moment</a:t>
                </a:r>
                <a:r>
                  <a:rPr lang="en-US" altLang="en-US" sz="1800" dirty="0" smtClean="0"/>
                  <a:t>, </a:t>
                </a:r>
                <a:r>
                  <a:rPr lang="en-US" altLang="en-US" sz="1800" dirty="0" err="1" smtClean="0"/>
                  <a:t>koja</a:t>
                </a:r>
                <a:r>
                  <a:rPr lang="en-US" altLang="en-US" sz="1800" dirty="0" smtClean="0"/>
                  <a:t> se </a:t>
                </a:r>
                <a:r>
                  <a:rPr lang="en-US" altLang="en-US" sz="1800" dirty="0" err="1" smtClean="0"/>
                  <a:t>nala</a:t>
                </a:r>
                <a:r>
                  <a:rPr lang="sr-Latn-RS" altLang="en-US" sz="1800" dirty="0" smtClean="0"/>
                  <a:t>zi u biblioteci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e1071</a:t>
                </a:r>
                <a:r>
                  <a:rPr lang="sr-Latn-RS" altLang="en-US" sz="1800" dirty="0" smtClean="0"/>
                  <a:t>. Pre korišćenja ove funkcije, potrebno je učitati biblioteku u kojoj se ta funkcija sadrži.</a:t>
                </a: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313506"/>
              </a:xfrm>
              <a:prstGeom prst="rect">
                <a:avLst/>
              </a:prstGeom>
              <a:blipFill rotWithShape="1">
                <a:blip r:embed="rId2"/>
                <a:stretch>
                  <a:fillRect l="-575" t="-573" r="-718" b="-9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128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Centralni</a:t>
            </a:r>
            <a:r>
              <a:rPr lang="en-US" altLang="en-US" dirty="0"/>
              <a:t> </a:t>
            </a:r>
            <a:r>
              <a:rPr lang="en-US" altLang="en-US" dirty="0" smtClean="0"/>
              <a:t>moment</a:t>
            </a:r>
            <a:r>
              <a:rPr lang="sr-Latn-RS" altLang="en-US" dirty="0" smtClean="0"/>
              <a:t> (2) 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Problem. </a:t>
            </a:r>
            <a:r>
              <a:rPr lang="sr-Latn-RS" altLang="en-US" sz="1800" dirty="0" smtClean="0"/>
              <a:t>Odrediti centralni moment trećeg reda za trajanje erupcije gejzira u okviru sa podacima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Rešenje. </a:t>
            </a:r>
            <a:r>
              <a:rPr lang="sr-Latn-RS" altLang="en-US" sz="1800" dirty="0" smtClean="0"/>
              <a:t>Prvo se izvrši isecanje okvira po kolonama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eruptions</a:t>
            </a:r>
            <a:r>
              <a:rPr lang="sr-Latn-RS" altLang="en-US" sz="1800" dirty="0" smtClean="0"/>
              <a:t>, pa se nad izdvojenim podacima primeni funkcija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moment</a:t>
            </a:r>
            <a:r>
              <a:rPr lang="sr-Latn-RS" altLang="en-US" sz="1800" dirty="0" smtClean="0"/>
              <a:t>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Dakle, </a:t>
            </a:r>
            <a:r>
              <a:rPr lang="sr-Latn-RS" altLang="en-US" sz="1800" dirty="0"/>
              <a:t>centralni moment trećeg reda za trajanje erupcije gejzira je </a:t>
            </a:r>
            <a:r>
              <a:rPr lang="sr-Latn-RS" altLang="en-US" sz="1800" dirty="0" smtClean="0"/>
              <a:t>-0.6149.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800" b="1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Zadatak 1. </a:t>
            </a:r>
            <a:r>
              <a:rPr lang="sr-Latn-RS" altLang="en-US" sz="1800" dirty="0"/>
              <a:t>Odrediti centralni moment trećeg reda za </a:t>
            </a:r>
            <a:r>
              <a:rPr lang="sr-Latn-RS" altLang="en-US" sz="1800" dirty="0" smtClean="0"/>
              <a:t>trajanje čekanja između erupcija </a:t>
            </a:r>
            <a:r>
              <a:rPr lang="sr-Latn-RS" altLang="en-US" sz="1800" dirty="0"/>
              <a:t>gejzira u okviru sa podacima faithful.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88" b="33574"/>
          <a:stretch/>
        </p:blipFill>
        <p:spPr bwMode="auto">
          <a:xfrm>
            <a:off x="560070" y="2733039"/>
            <a:ext cx="8281988" cy="115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09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Iskošenost i spljoštenost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4310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b="1" i="1" dirty="0" smtClean="0"/>
                  <a:t>Iskošenost (skewness) </a:t>
                </a:r>
                <a:r>
                  <a:rPr lang="sr-Latn-RS" altLang="en-US" sz="1800" dirty="0" smtClean="0"/>
                  <a:t>u populaciji je definisana sledećom formulom: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altLang="en-US" sz="1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r-Latn-RS" altLang="en-US" sz="180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sr-Latn-RS" altLang="en-US" sz="1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r-Latn-RS" alt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r-Latn-RS" alt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sr-Latn-RS" alt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sr-Latn-RS" alt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r-Latn-RS" alt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sr-Latn-RS" alt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sr-Latn-RS" altLang="en-US" sz="1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r-Latn-RS" altLang="en-US" sz="1800" b="0" i="1" smtClean="0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sr-Latn-RS" alt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Pri tome,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i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 </m:t>
                        </m:r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su centralni momenti reda 3 i reda 2 respektivno. 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Intuitivno gledano, iskošenost je mera simetričnosti. Po pravilu, negativna iskošenost ukazuje da je sredina populacije manja od medijane, što znači da je populacija </a:t>
                </a:r>
                <a:r>
                  <a:rPr lang="sr-Latn-RS" altLang="en-US" sz="1800" i="1" dirty="0" smtClean="0"/>
                  <a:t>iskošena ulevo</a:t>
                </a:r>
                <a:r>
                  <a:rPr lang="sr-Latn-RS" altLang="en-US" sz="1800" dirty="0" smtClean="0"/>
                  <a:t>. Pozitivna iskošenost ukazuje da je sredina veća od medijane, pa je populacija </a:t>
                </a:r>
                <a:r>
                  <a:rPr lang="sr-Latn-RS" altLang="en-US" sz="1800" i="1" dirty="0" smtClean="0"/>
                  <a:t>iskošena udesno</a:t>
                </a:r>
                <a:r>
                  <a:rPr lang="sr-Latn-RS" altLang="en-US" sz="1800" dirty="0" smtClean="0"/>
                  <a:t>. 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en-US" altLang="en-US" sz="1800" dirty="0"/>
                  <a:t>U </a:t>
                </a:r>
                <a:r>
                  <a:rPr lang="en-US" altLang="en-US" sz="1800" dirty="0" err="1"/>
                  <a:t>sistemu</a:t>
                </a:r>
                <a:r>
                  <a:rPr lang="en-US" altLang="en-US" sz="1800" dirty="0"/>
                  <a:t> R, </a:t>
                </a:r>
                <a:r>
                  <a:rPr lang="sr-Latn-RS" altLang="en-US" sz="1800" dirty="0" smtClean="0"/>
                  <a:t>iskošenost </a:t>
                </a:r>
                <a:r>
                  <a:rPr lang="en-US" altLang="en-US" sz="1800" dirty="0" smtClean="0"/>
                  <a:t>se </a:t>
                </a:r>
                <a:r>
                  <a:rPr lang="en-US" altLang="en-US" sz="1800" dirty="0" err="1"/>
                  <a:t>mo</a:t>
                </a:r>
                <a:r>
                  <a:rPr lang="sr-Latn-RS" altLang="en-US" sz="1800" dirty="0"/>
                  <a:t>ž</a:t>
                </a:r>
                <a:r>
                  <a:rPr lang="en-US" altLang="en-US" sz="1800" dirty="0"/>
                  <a:t>e </a:t>
                </a:r>
                <a:r>
                  <a:rPr lang="en-US" altLang="en-US" sz="1800" dirty="0" err="1"/>
                  <a:t>ra</a:t>
                </a:r>
                <a:r>
                  <a:rPr lang="sr-Latn-RS" altLang="en-US" sz="1800" dirty="0"/>
                  <a:t>č</a:t>
                </a:r>
                <a:r>
                  <a:rPr lang="en-US" altLang="en-US" sz="1800" dirty="0" err="1"/>
                  <a:t>unati</a:t>
                </a:r>
                <a:r>
                  <a:rPr lang="en-US" altLang="en-US" sz="1800" dirty="0"/>
                  <a:t> </a:t>
                </a:r>
                <a:r>
                  <a:rPr lang="en-US" altLang="en-US" sz="1800" dirty="0" err="1"/>
                  <a:t>funkcijom</a:t>
                </a:r>
                <a:r>
                  <a:rPr lang="en-US" altLang="en-US" sz="1800" dirty="0"/>
                  <a:t>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skewness</a:t>
                </a:r>
                <a:r>
                  <a:rPr lang="en-US" altLang="en-US" sz="1800" dirty="0" smtClean="0"/>
                  <a:t>, </a:t>
                </a:r>
                <a:r>
                  <a:rPr lang="en-US" altLang="en-US" sz="1800" dirty="0" err="1"/>
                  <a:t>koja</a:t>
                </a:r>
                <a:r>
                  <a:rPr lang="en-US" altLang="en-US" sz="1800" dirty="0"/>
                  <a:t> se </a:t>
                </a:r>
                <a:r>
                  <a:rPr lang="en-US" altLang="en-US" sz="1800" dirty="0" err="1"/>
                  <a:t>nala</a:t>
                </a:r>
                <a:r>
                  <a:rPr lang="sr-Latn-RS" altLang="en-US" sz="1800" dirty="0"/>
                  <a:t>zi u biblioteci </a:t>
                </a:r>
                <a:r>
                  <a:rPr lang="sr-Latn-RS" altLang="en-US" sz="1800" b="1" dirty="0">
                    <a:solidFill>
                      <a:schemeClr val="accent5">
                        <a:lumMod val="25000"/>
                      </a:schemeClr>
                    </a:solidFill>
                  </a:rPr>
                  <a:t>e1071</a:t>
                </a:r>
                <a:r>
                  <a:rPr lang="sr-Latn-RS" altLang="en-US" sz="1800" dirty="0"/>
                  <a:t>. Pre korišćenja ove funkcije, potrebno je učitati biblioteku </a:t>
                </a:r>
                <a:r>
                  <a:rPr lang="sr-Latn-RS" altLang="en-US" sz="1800" dirty="0" smtClean="0"/>
                  <a:t>koja sadrži tu funkciju.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4310732"/>
              </a:xfrm>
              <a:prstGeom prst="rect">
                <a:avLst/>
              </a:prstGeom>
              <a:blipFill rotWithShape="1">
                <a:blip r:embed="rId2"/>
                <a:stretch>
                  <a:fillRect l="-575" t="-7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251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kumimoji="1" lang="en-GB" altLang="en-US" smtClean="0"/>
              <a:t/>
            </a:r>
            <a:br>
              <a:rPr kumimoji="1" lang="en-GB" altLang="en-US" smtClean="0"/>
            </a:br>
            <a:endParaRPr kumimoji="1" lang="en-GB" altLang="en-US" smtClean="0"/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533400" y="1733550"/>
            <a:ext cx="8077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sr-Latn-RS" altLang="en-US" sz="4800" dirty="0" smtClean="0">
                <a:latin typeface="Comic Sans MS" pitchFamily="66" charset="0"/>
              </a:rPr>
              <a:t>Numeričke mere</a:t>
            </a:r>
            <a:endParaRPr kumimoji="1" lang="en-US" altLang="en-US" sz="48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Iskošenost i spljoštenost </a:t>
            </a:r>
            <a:r>
              <a:rPr lang="sr-Latn-RS" altLang="en-US" dirty="0" smtClean="0"/>
              <a:t>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/>
              <a:t>Problem. </a:t>
            </a:r>
            <a:r>
              <a:rPr lang="sr-Latn-RS" altLang="en-US" sz="1800" dirty="0"/>
              <a:t>Odrediti </a:t>
            </a:r>
            <a:r>
              <a:rPr lang="sr-Latn-RS" altLang="en-US" sz="1800" dirty="0" smtClean="0"/>
              <a:t>iskošenost za </a:t>
            </a:r>
            <a:r>
              <a:rPr lang="sr-Latn-RS" altLang="en-US" sz="1800" dirty="0"/>
              <a:t>trajanje erupcije gejzira u okviru sa podacima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sz="1800" dirty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/>
              <a:t>Rešenje. </a:t>
            </a:r>
            <a:r>
              <a:rPr lang="sr-Latn-RS" altLang="en-US" sz="1800" dirty="0"/>
              <a:t>Prvo se izvrši isecanje okvira po kolonama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eruptions</a:t>
            </a:r>
            <a:r>
              <a:rPr lang="sr-Latn-RS" altLang="en-US" sz="1800" dirty="0"/>
              <a:t>, pa se nad izdvojenim podacima </a:t>
            </a:r>
            <a:r>
              <a:rPr lang="sr-Latn-RS" altLang="en-US" sz="1800" dirty="0" smtClean="0"/>
              <a:t>primeni </a:t>
            </a:r>
            <a:r>
              <a:rPr lang="sr-Latn-RS" altLang="en-US" sz="1800" dirty="0"/>
              <a:t>funkcija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skewness</a:t>
            </a:r>
            <a:r>
              <a:rPr lang="sr-Latn-RS" altLang="en-US" sz="1800" dirty="0" smtClean="0"/>
              <a:t>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/>
              <a:t>Dakle, iskošenost </a:t>
            </a:r>
            <a:r>
              <a:rPr lang="sr-Latn-RS" altLang="en-US" sz="1800" dirty="0" smtClean="0"/>
              <a:t> za </a:t>
            </a:r>
            <a:r>
              <a:rPr lang="sr-Latn-RS" altLang="en-US" sz="1800" dirty="0"/>
              <a:t>trajanje erupcije gejzira je -</a:t>
            </a:r>
            <a:r>
              <a:rPr lang="sr-Latn-RS" altLang="en-US" sz="1800" dirty="0" smtClean="0"/>
              <a:t>0.41355. To uka</a:t>
            </a:r>
            <a:r>
              <a:rPr lang="en-US" altLang="en-US" sz="1800" dirty="0" smtClean="0"/>
              <a:t>z</a:t>
            </a:r>
            <a:r>
              <a:rPr lang="sr-Latn-RS" altLang="en-US" sz="1800" dirty="0" smtClean="0"/>
              <a:t>uje da je raspodela trajanja erupcija u okviru sa podacima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faithful </a:t>
            </a:r>
            <a:r>
              <a:rPr lang="sr-Latn-RS" altLang="en-US" sz="1800" dirty="0" smtClean="0"/>
              <a:t>iskošena ulevo.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800" b="1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Zadatak </a:t>
            </a:r>
            <a:r>
              <a:rPr lang="sr-Latn-RS" altLang="en-US" sz="1800" b="1" dirty="0"/>
              <a:t>1. </a:t>
            </a:r>
            <a:r>
              <a:rPr lang="sr-Latn-RS" altLang="en-US" sz="1800" dirty="0"/>
              <a:t>Odrediti </a:t>
            </a:r>
            <a:r>
              <a:rPr lang="sr-Latn-RS" altLang="en-US" sz="1800" dirty="0" smtClean="0"/>
              <a:t>iskošenost za </a:t>
            </a:r>
            <a:r>
              <a:rPr lang="sr-Latn-RS" altLang="en-US" sz="1800" dirty="0"/>
              <a:t>trajanje čekanja između erupcija gejzira u okviru sa podacima faithful.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30"/>
          <a:stretch/>
        </p:blipFill>
        <p:spPr bwMode="auto">
          <a:xfrm>
            <a:off x="604838" y="2722880"/>
            <a:ext cx="8251825" cy="122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128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Iskošenost i </a:t>
            </a:r>
            <a:r>
              <a:rPr lang="sr-Latn-RS" altLang="en-US" dirty="0" smtClean="0"/>
              <a:t>spljoštenost (3)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40879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b="1" i="1" dirty="0" smtClean="0"/>
                  <a:t>Spljoštenost (</a:t>
                </a:r>
                <a:r>
                  <a:rPr lang="en-US" altLang="en-US" sz="1800" b="1" i="1" dirty="0" smtClean="0"/>
                  <a:t>kurtosis</a:t>
                </a:r>
                <a:r>
                  <a:rPr lang="sr-Latn-RS" altLang="en-US" sz="1800" b="1" i="1" dirty="0" smtClean="0"/>
                  <a:t>) </a:t>
                </a:r>
                <a:r>
                  <a:rPr lang="en-US" altLang="en-US" sz="1800" dirty="0" smtClean="0"/>
                  <a:t>je </a:t>
                </a:r>
                <a:r>
                  <a:rPr lang="sr-Latn-RS" altLang="en-US" sz="1800" dirty="0" smtClean="0"/>
                  <a:t>u </a:t>
                </a:r>
                <a:r>
                  <a:rPr lang="en-US" altLang="en-US" sz="1800" dirty="0" err="1" smtClean="0"/>
                  <a:t>univarijantnoj</a:t>
                </a:r>
                <a:r>
                  <a:rPr lang="en-US" altLang="en-US" sz="1800" dirty="0" smtClean="0"/>
                  <a:t> </a:t>
                </a:r>
                <a:r>
                  <a:rPr lang="sr-Latn-RS" altLang="en-US" sz="1800" dirty="0" smtClean="0"/>
                  <a:t>populaciji je definisana sledećom formulom: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altLang="en-US" sz="1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r-Latn-RS" altLang="en-US" sz="180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sr-Latn-RS" alt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r-Latn-RS" alt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en-US" sz="1800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sr-Latn-RS" altLang="en-U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sr-Latn-RS" alt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r-Latn-RS" altLang="en-US" sz="1800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en-US" sz="1800" b="0" i="1" smtClean="0">
                          <a:latin typeface="Cambria Math"/>
                        </a:rPr>
                        <m:t> −3</m:t>
                      </m:r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Pri tome,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i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 </m:t>
                        </m:r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su centralni momenti reda </a:t>
                </a:r>
                <a:r>
                  <a:rPr lang="en-US" altLang="en-US" sz="1800" dirty="0" smtClean="0"/>
                  <a:t>4</a:t>
                </a:r>
                <a:r>
                  <a:rPr lang="sr-Latn-RS" altLang="en-US" sz="1800" dirty="0" smtClean="0"/>
                  <a:t> i reda 2 respektivno. 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Intuitivno gledano, s</a:t>
                </a:r>
                <a:r>
                  <a:rPr lang="en-US" altLang="en-US" sz="1800" dirty="0" err="1" smtClean="0"/>
                  <a:t>pljoštenost</a:t>
                </a:r>
                <a:r>
                  <a:rPr lang="en-US" altLang="en-US" sz="1800" dirty="0" smtClean="0"/>
                  <a:t> </a:t>
                </a:r>
                <a:r>
                  <a:rPr lang="sr-Latn-RS" altLang="en-US" sz="1800" dirty="0" smtClean="0"/>
                  <a:t>je mera </a:t>
                </a:r>
                <a:r>
                  <a:rPr lang="en-US" altLang="en-US" sz="1800" dirty="0" err="1" smtClean="0"/>
                  <a:t>postojanja</a:t>
                </a:r>
                <a:r>
                  <a:rPr lang="en-US" altLang="en-US" sz="1800" dirty="0" smtClean="0"/>
                  <a:t> </a:t>
                </a:r>
                <a:r>
                  <a:rPr lang="en-US" altLang="en-US" sz="1800" dirty="0" err="1" smtClean="0"/>
                  <a:t>ispup</a:t>
                </a:r>
                <a:r>
                  <a:rPr lang="sr-Latn-RS" altLang="en-US" sz="1800" dirty="0" smtClean="0"/>
                  <a:t>č</a:t>
                </a:r>
                <a:r>
                  <a:rPr lang="en-US" altLang="en-US" sz="1800" dirty="0" err="1" smtClean="0"/>
                  <a:t>enja</a:t>
                </a:r>
                <a:r>
                  <a:rPr lang="sr-Latn-RS" altLang="en-US" sz="1800" dirty="0" smtClean="0"/>
                  <a:t> (tj. glatkosti). Po pravilu, negativna kurtoza ukazuje na glatku raspodelu. Pozitivna </a:t>
                </a:r>
                <a:r>
                  <a:rPr lang="sr-Latn-RS" altLang="en-US" sz="1800" dirty="0"/>
                  <a:t>kurtoza ukazuje </a:t>
                </a:r>
                <a:r>
                  <a:rPr lang="sr-Latn-RS" altLang="en-US" sz="1800" dirty="0" smtClean="0"/>
                  <a:t>da raspodela sa većim brojem ispupčenja. 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en-US" altLang="en-US" sz="1800" dirty="0"/>
                  <a:t>U </a:t>
                </a:r>
                <a:r>
                  <a:rPr lang="en-US" altLang="en-US" sz="1800" dirty="0" err="1"/>
                  <a:t>sistemu</a:t>
                </a:r>
                <a:r>
                  <a:rPr lang="en-US" altLang="en-US" sz="1800" dirty="0"/>
                  <a:t> R, </a:t>
                </a:r>
                <a:r>
                  <a:rPr lang="sr-Latn-RS" altLang="en-US" sz="1800" dirty="0"/>
                  <a:t>s</a:t>
                </a:r>
                <a:r>
                  <a:rPr lang="en-US" altLang="en-US" sz="1800" dirty="0" err="1"/>
                  <a:t>pljoštenost</a:t>
                </a:r>
                <a:r>
                  <a:rPr lang="en-US" altLang="en-US" sz="1800" dirty="0"/>
                  <a:t> se </a:t>
                </a:r>
                <a:r>
                  <a:rPr lang="en-US" altLang="en-US" sz="1800" dirty="0" err="1"/>
                  <a:t>mo</a:t>
                </a:r>
                <a:r>
                  <a:rPr lang="sr-Latn-RS" altLang="en-US" sz="1800" dirty="0"/>
                  <a:t>ž</a:t>
                </a:r>
                <a:r>
                  <a:rPr lang="en-US" altLang="en-US" sz="1800" dirty="0"/>
                  <a:t>e </a:t>
                </a:r>
                <a:r>
                  <a:rPr lang="en-US" altLang="en-US" sz="1800" dirty="0" err="1"/>
                  <a:t>ra</a:t>
                </a:r>
                <a:r>
                  <a:rPr lang="sr-Latn-RS" altLang="en-US" sz="1800" dirty="0"/>
                  <a:t>č</a:t>
                </a:r>
                <a:r>
                  <a:rPr lang="en-US" altLang="en-US" sz="1800" dirty="0" err="1"/>
                  <a:t>unati</a:t>
                </a:r>
                <a:r>
                  <a:rPr lang="en-US" altLang="en-US" sz="1800" dirty="0"/>
                  <a:t> </a:t>
                </a:r>
                <a:r>
                  <a:rPr lang="en-US" altLang="en-US" sz="1800" dirty="0" err="1"/>
                  <a:t>funkcijom</a:t>
                </a:r>
                <a:r>
                  <a:rPr lang="en-US" altLang="en-US" sz="1800" dirty="0"/>
                  <a:t>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kurtosis</a:t>
                </a:r>
                <a:r>
                  <a:rPr lang="en-US" altLang="en-US" sz="1800" dirty="0" smtClean="0"/>
                  <a:t>, </a:t>
                </a:r>
                <a:r>
                  <a:rPr lang="en-US" altLang="en-US" sz="1800" dirty="0" err="1"/>
                  <a:t>koja</a:t>
                </a:r>
                <a:r>
                  <a:rPr lang="en-US" altLang="en-US" sz="1800" dirty="0"/>
                  <a:t> se </a:t>
                </a:r>
                <a:r>
                  <a:rPr lang="en-US" altLang="en-US" sz="1800" dirty="0" err="1"/>
                  <a:t>nala</a:t>
                </a:r>
                <a:r>
                  <a:rPr lang="sr-Latn-RS" altLang="en-US" sz="1800" dirty="0"/>
                  <a:t>zi u biblioteci </a:t>
                </a:r>
                <a:r>
                  <a:rPr lang="sr-Latn-RS" altLang="en-US" sz="1800" b="1" dirty="0">
                    <a:solidFill>
                      <a:schemeClr val="accent5">
                        <a:lumMod val="25000"/>
                      </a:schemeClr>
                    </a:solidFill>
                  </a:rPr>
                  <a:t>e1071</a:t>
                </a:r>
                <a:r>
                  <a:rPr lang="sr-Latn-RS" altLang="en-US" sz="1800" dirty="0"/>
                  <a:t>. Pre korišćenja ove funkcije, potrebno je učitati biblioteku </a:t>
                </a:r>
                <a:r>
                  <a:rPr lang="sr-Latn-RS" altLang="en-US" sz="1800" dirty="0" smtClean="0"/>
                  <a:t>koja sadrži tu funkciju.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4087979"/>
              </a:xfrm>
              <a:prstGeom prst="rect">
                <a:avLst/>
              </a:prstGeom>
              <a:blipFill rotWithShape="1">
                <a:blip r:embed="rId2"/>
                <a:stretch>
                  <a:fillRect l="-575" t="-745" r="-5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78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Iskošenost i spljoštenost </a:t>
            </a:r>
            <a:r>
              <a:rPr lang="sr-Latn-RS" altLang="en-US" dirty="0" smtClean="0"/>
              <a:t>(4)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/>
              <a:t>Problem. </a:t>
            </a:r>
            <a:r>
              <a:rPr lang="sr-Latn-RS" altLang="en-US" sz="1800" dirty="0"/>
              <a:t>Odrediti s</a:t>
            </a:r>
            <a:r>
              <a:rPr lang="en-US" altLang="en-US" sz="1800" dirty="0" err="1"/>
              <a:t>pljoštenost</a:t>
            </a:r>
            <a:r>
              <a:rPr lang="en-US" altLang="en-US" sz="1800" dirty="0"/>
              <a:t> </a:t>
            </a:r>
            <a:r>
              <a:rPr lang="sr-Latn-RS" altLang="en-US" sz="1800" dirty="0" smtClean="0"/>
              <a:t>za </a:t>
            </a:r>
            <a:r>
              <a:rPr lang="sr-Latn-RS" altLang="en-US" sz="1800" dirty="0"/>
              <a:t>trajanje erupcije gejzira u okviru sa podacima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sz="1800" dirty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/>
              <a:t>Rešenje. </a:t>
            </a:r>
            <a:r>
              <a:rPr lang="sr-Latn-RS" altLang="en-US" sz="1800" dirty="0"/>
              <a:t>Prvo se izvrši isecanje okvira po kolonama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eruptions</a:t>
            </a:r>
            <a:r>
              <a:rPr lang="sr-Latn-RS" altLang="en-US" sz="1800" dirty="0"/>
              <a:t>, pa se nad izdvojenim podacima </a:t>
            </a:r>
            <a:r>
              <a:rPr lang="sr-Latn-RS" altLang="en-US" sz="1800" dirty="0" smtClean="0"/>
              <a:t>primeni </a:t>
            </a:r>
            <a:r>
              <a:rPr lang="sr-Latn-RS" altLang="en-US" sz="1800" dirty="0"/>
              <a:t>funkcija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kurtosis</a:t>
            </a:r>
            <a:r>
              <a:rPr lang="sr-Latn-RS" altLang="en-US" sz="1800" dirty="0" smtClean="0"/>
              <a:t>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/>
              <a:t>Dakle, s</a:t>
            </a:r>
            <a:r>
              <a:rPr lang="en-US" altLang="en-US" sz="1800" dirty="0" err="1"/>
              <a:t>pljoštenost</a:t>
            </a:r>
            <a:r>
              <a:rPr lang="en-US" altLang="en-US" sz="1800" dirty="0"/>
              <a:t> </a:t>
            </a:r>
            <a:r>
              <a:rPr lang="sr-Latn-RS" altLang="en-US" sz="1800" dirty="0" smtClean="0"/>
              <a:t>za </a:t>
            </a:r>
            <a:r>
              <a:rPr lang="sr-Latn-RS" altLang="en-US" sz="1800" dirty="0"/>
              <a:t>trajanje erupcije gejzira je </a:t>
            </a:r>
            <a:r>
              <a:rPr lang="sr-Latn-RS" altLang="en-US" sz="1800" dirty="0" smtClean="0"/>
              <a:t>-1.5116.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800" b="1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Zadatak </a:t>
            </a:r>
            <a:r>
              <a:rPr lang="sr-Latn-RS" altLang="en-US" sz="1800" b="1" dirty="0"/>
              <a:t>1. </a:t>
            </a:r>
            <a:r>
              <a:rPr lang="sr-Latn-RS" altLang="en-US" sz="1800" dirty="0"/>
              <a:t>Odrediti s</a:t>
            </a:r>
            <a:r>
              <a:rPr lang="en-US" altLang="en-US" sz="1800" dirty="0" err="1"/>
              <a:t>pljoštenost</a:t>
            </a:r>
            <a:r>
              <a:rPr lang="en-US" altLang="en-US" sz="1800" dirty="0"/>
              <a:t> </a:t>
            </a:r>
            <a:r>
              <a:rPr lang="sr-Latn-RS" altLang="en-US" sz="1800" dirty="0" smtClean="0"/>
              <a:t>za </a:t>
            </a:r>
            <a:r>
              <a:rPr lang="sr-Latn-RS" altLang="en-US" sz="1800" dirty="0"/>
              <a:t>trajanje čekanja između erupcija gejzira u okviru sa podacima faithful.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0"/>
          <a:stretch/>
        </p:blipFill>
        <p:spPr bwMode="auto">
          <a:xfrm>
            <a:off x="542925" y="2712719"/>
            <a:ext cx="8212138" cy="114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457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en-US" smtClean="0"/>
              <a:t/>
            </a:r>
            <a:br>
              <a:rPr kumimoji="1" lang="en-GB" altLang="en-US" smtClean="0"/>
            </a:br>
            <a:endParaRPr kumimoji="1" lang="en-GB" altLang="en-US" smtClean="0"/>
          </a:p>
        </p:txBody>
      </p:sp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533400" y="1733550"/>
            <a:ext cx="8077200" cy="23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en-US" sz="4800" dirty="0" err="1" smtClean="0">
                <a:latin typeface="Comic Sans MS" pitchFamily="66" charset="0"/>
              </a:rPr>
              <a:t>Raspodela</a:t>
            </a:r>
            <a:r>
              <a:rPr kumimoji="1" lang="en-US" altLang="en-US" sz="4800" dirty="0" smtClean="0">
                <a:latin typeface="Comic Sans MS" pitchFamily="66" charset="0"/>
              </a:rPr>
              <a:t> </a:t>
            </a:r>
            <a:r>
              <a:rPr kumimoji="1" lang="en-US" altLang="en-US" sz="4800" dirty="0" err="1" smtClean="0">
                <a:latin typeface="Comic Sans MS" pitchFamily="66" charset="0"/>
              </a:rPr>
              <a:t>verovatno</a:t>
            </a:r>
            <a:r>
              <a:rPr kumimoji="1" lang="sr-Latn-RS" altLang="en-US" sz="4800" dirty="0" smtClean="0">
                <a:latin typeface="Comic Sans MS" pitchFamily="66" charset="0"/>
              </a:rPr>
              <a:t>ć</a:t>
            </a:r>
            <a:r>
              <a:rPr kumimoji="1" lang="en-US" altLang="en-US" sz="4800" dirty="0" smtClean="0">
                <a:latin typeface="Comic Sans MS" pitchFamily="66" charset="0"/>
              </a:rPr>
              <a:t>a</a:t>
            </a:r>
            <a:endParaRPr kumimoji="1" lang="en-GB" altLang="en-US" sz="4800" dirty="0">
              <a:latin typeface="Comic Sans MS" pitchFamily="66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kumimoji="1" lang="en-GB" altLang="en-US" sz="4000" dirty="0">
              <a:latin typeface="Comic Sans MS" pitchFamily="66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kumimoji="1" lang="en-GB" altLang="en-US" sz="2800" dirty="0">
              <a:latin typeface="Comic Sans MS" pitchFamily="66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kumimoji="1" lang="en-GB" altLang="en-US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Slučajne promenljive i raspodele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646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vi-VN" altLang="en-US" sz="1800" dirty="0" smtClean="0"/>
                  <a:t>Ako se događaji</a:t>
                </a:r>
                <a:r>
                  <a:rPr lang="sr-Latn-RS" altLang="en-US" sz="1800" dirty="0" smtClean="0"/>
                  <a:t> (</a:t>
                </a:r>
                <a:r>
                  <a:rPr lang="en-US" altLang="en-US" sz="1800" dirty="0" err="1" smtClean="0"/>
                  <a:t>tj</a:t>
                </a:r>
                <a:r>
                  <a:rPr lang="en-US" altLang="en-US" sz="1800" dirty="0" smtClean="0"/>
                  <a:t>. </a:t>
                </a:r>
                <a:r>
                  <a:rPr lang="en-US" altLang="en-US" sz="1800" dirty="0" err="1" smtClean="0"/>
                  <a:t>ishodi</a:t>
                </a:r>
                <a:r>
                  <a:rPr lang="en-US" altLang="en-US" sz="1800" dirty="0" smtClean="0"/>
                  <a:t> </a:t>
                </a:r>
                <a:r>
                  <a:rPr lang="en-US" altLang="en-US" sz="1800" dirty="0" err="1" smtClean="0"/>
                  <a:t>eksperimenta</a:t>
                </a:r>
                <a:r>
                  <a:rPr lang="sr-Latn-RS" altLang="en-US" sz="1800" dirty="0" smtClean="0"/>
                  <a:t>)</a:t>
                </a:r>
                <a:r>
                  <a:rPr lang="en-US" altLang="en-US" sz="1800" dirty="0" smtClean="0"/>
                  <a:t> </a:t>
                </a:r>
                <a:r>
                  <a:rPr lang="vi-VN" altLang="en-US" sz="1800" dirty="0" smtClean="0"/>
                  <a:t>mogu </a:t>
                </a:r>
                <a:r>
                  <a:rPr lang="vi-VN" altLang="en-US" sz="1800" dirty="0"/>
                  <a:t>predstaviti kao realni brojevi, onda se eksperiment može zamisliti kao izbor jedne promenljive</a:t>
                </a:r>
                <a:r>
                  <a:rPr lang="vi-VN" altLang="en-US" sz="1800" dirty="0" smtClean="0"/>
                  <a:t>.</a:t>
                </a:r>
                <a:r>
                  <a:rPr lang="sr-Latn-RS" altLang="en-US" sz="1800" dirty="0" smtClean="0"/>
                  <a:t> </a:t>
                </a:r>
                <a:r>
                  <a:rPr lang="vi-VN" altLang="en-US" sz="1800" dirty="0"/>
                  <a:t>Promenljiva </a:t>
                </a:r>
                <a:r>
                  <a:rPr lang="vi-VN" altLang="en-US" sz="1800" dirty="0" smtClean="0"/>
                  <a:t>koja </a:t>
                </a:r>
                <a:r>
                  <a:rPr lang="vi-VN" altLang="en-US" sz="1800" dirty="0"/>
                  <a:t>te brojne vrednosti uzima sa određenim verovatnoćama naziva se </a:t>
                </a:r>
                <a:r>
                  <a:rPr lang="vi-VN" altLang="en-US" sz="1800" b="1" i="1" dirty="0" smtClean="0"/>
                  <a:t>slučajna</a:t>
                </a:r>
                <a:r>
                  <a:rPr lang="sr-Latn-RS" altLang="en-US" sz="1800" b="1" i="1" dirty="0" smtClean="0"/>
                  <a:t> </a:t>
                </a:r>
                <a:r>
                  <a:rPr lang="vi-VN" altLang="en-US" sz="1800" b="1" i="1" dirty="0" smtClean="0"/>
                  <a:t>promenljiva</a:t>
                </a:r>
                <a:r>
                  <a:rPr lang="vi-VN" altLang="en-US" sz="1800" dirty="0"/>
                  <a:t>.</a:t>
                </a:r>
                <a:endParaRPr lang="sr-Latn-R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 smtClean="0"/>
                  <a:t>Primer.</a:t>
                </a:r>
                <a:r>
                  <a:rPr lang="sr-Latn-RS" altLang="en-US" sz="1800" dirty="0" smtClean="0"/>
                  <a:t> Novčić se baca jednom. Ako se brojem 0 označi ishod da padne grb, a sa 1 da padne pismo, tada se eksperiment bacanja novčića može posmatrati kao izbor 0 i 1, obe sa verovatnoćom 1/2</a:t>
                </a:r>
                <a:r>
                  <a:rPr lang="sr-Latn-RS" altLang="en-US" sz="1800" dirty="0"/>
                  <a:t>. </a:t>
                </a:r>
                <a:r>
                  <a:rPr lang="sr-Latn-RS" altLang="en-US" sz="1800" dirty="0" smtClean="0"/>
                  <a:t/>
                </a:r>
                <a:br>
                  <a:rPr lang="sr-Latn-RS" altLang="en-US" sz="1800" dirty="0" smtClean="0"/>
                </a:br>
                <a:r>
                  <a:rPr lang="sr-Latn-RS" altLang="en-US" sz="1800" dirty="0" smtClean="0"/>
                  <a:t>Ovakav pristup omogućava jedan apstraktan </a:t>
                </a:r>
                <a:r>
                  <a:rPr lang="sr-Latn-RS" altLang="en-US" sz="1800" dirty="0"/>
                  <a:t>model koji može da opiše i druge eksperimente </a:t>
                </a:r>
                <a:r>
                  <a:rPr lang="sr-Latn-RS" altLang="en-US" sz="1800" dirty="0" smtClean="0"/>
                  <a:t>sličnog oblika.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vi-VN" altLang="en-US" sz="1800" b="1" dirty="0" smtClean="0"/>
                  <a:t>Definicija</a:t>
                </a:r>
                <a:r>
                  <a:rPr lang="sr-Latn-RS" altLang="en-US" sz="1800" b="1" dirty="0" smtClean="0"/>
                  <a:t>.</a:t>
                </a:r>
                <a:r>
                  <a:rPr lang="sr-Latn-RS" altLang="en-US" sz="1800" dirty="0" smtClean="0"/>
                  <a:t> </a:t>
                </a:r>
                <a:r>
                  <a:rPr lang="vi-VN" altLang="en-US" sz="1800" dirty="0" smtClean="0"/>
                  <a:t>Funkcija </a:t>
                </a:r>
                <a:r>
                  <a:rPr lang="vi-VN" altLang="en-US" sz="1800" dirty="0"/>
                  <a:t>X koja svakom </a:t>
                </a:r>
                <a:r>
                  <a:rPr lang="sr-Latn-RS" altLang="en-US" sz="1800" dirty="0" smtClean="0"/>
                  <a:t>mogućem ishodu eksperimenta</a:t>
                </a:r>
                <a:r>
                  <a:rPr lang="vi-VN" altLang="en-US" sz="1800" dirty="0" smtClean="0"/>
                  <a:t> </a:t>
                </a:r>
                <a:r>
                  <a:rPr lang="el-GR" altLang="en-US" sz="1800" dirty="0"/>
                  <a:t>ω </a:t>
                </a:r>
                <a:r>
                  <a:rPr lang="vi-VN" altLang="en-US" sz="1800" dirty="0" smtClean="0"/>
                  <a:t>dodeljuje </a:t>
                </a:r>
                <a:r>
                  <a:rPr lang="vi-VN" altLang="en-US" sz="1800" dirty="0"/>
                  <a:t>realni broj X (</a:t>
                </a:r>
                <a:r>
                  <a:rPr lang="el-GR" altLang="en-US" sz="1800" dirty="0" smtClean="0"/>
                  <a:t>ω) </a:t>
                </a:r>
                <a:r>
                  <a:rPr lang="vi-VN" altLang="en-US" sz="1800" dirty="0"/>
                  <a:t>zove se </a:t>
                </a:r>
                <a:r>
                  <a:rPr lang="vi-VN" altLang="en-US" sz="1800" b="1" i="1" dirty="0" smtClean="0"/>
                  <a:t>slučajna</a:t>
                </a:r>
                <a:r>
                  <a:rPr lang="sr-Latn-RS" altLang="en-US" sz="1800" b="1" i="1" dirty="0" smtClean="0"/>
                  <a:t> </a:t>
                </a:r>
                <a:r>
                  <a:rPr lang="vi-VN" altLang="en-US" sz="1800" b="1" i="1" dirty="0" smtClean="0"/>
                  <a:t>promenljiva</a:t>
                </a:r>
                <a:r>
                  <a:rPr lang="vi-VN" altLang="en-US" sz="1800" dirty="0" smtClean="0"/>
                  <a:t>.</a:t>
                </a:r>
                <a:r>
                  <a:rPr lang="sr-Latn-RS" altLang="en-US" sz="1800" dirty="0" smtClean="0"/>
                  <a:t> </a:t>
                </a:r>
                <a:r>
                  <a:rPr lang="vi-VN" altLang="en-US" sz="1800" dirty="0" smtClean="0"/>
                  <a:t>Slučajne </a:t>
                </a:r>
                <a:r>
                  <a:rPr lang="vi-VN" altLang="en-US" sz="1800" dirty="0"/>
                  <a:t>promenljive </a:t>
                </a:r>
                <a:r>
                  <a:rPr lang="sr-Latn-RS" altLang="en-US" sz="1800" dirty="0" smtClean="0"/>
                  <a:t>se </a:t>
                </a:r>
                <a:r>
                  <a:rPr lang="vi-VN" altLang="en-US" sz="1800" dirty="0" smtClean="0"/>
                  <a:t>obeležava</a:t>
                </a:r>
                <a:r>
                  <a:rPr lang="sr-Latn-RS" altLang="en-US" sz="1800" dirty="0" smtClean="0"/>
                  <a:t>ju</a:t>
                </a:r>
                <a:r>
                  <a:rPr lang="vi-VN" altLang="en-US" sz="1800" dirty="0" smtClean="0"/>
                  <a:t> </a:t>
                </a:r>
                <a:r>
                  <a:rPr lang="vi-VN" altLang="en-US" sz="1800" dirty="0"/>
                  <a:t>velikim slovima X,Y,Z</a:t>
                </a:r>
                <a:r>
                  <a:rPr lang="vi-VN" altLang="en-US" sz="1800" dirty="0" smtClean="0"/>
                  <a:t>...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b="1" dirty="0" smtClean="0"/>
                  <a:t>Primer.</a:t>
                </a:r>
                <a:r>
                  <a:rPr lang="sr-Latn-RS" altLang="en-US" sz="1800" dirty="0" smtClean="0"/>
                  <a:t> Novčić </a:t>
                </a:r>
                <a:r>
                  <a:rPr lang="sr-Latn-RS" altLang="en-US" sz="1800" dirty="0"/>
                  <a:t>se baca dva puta. Neka je </a:t>
                </a:r>
                <a:r>
                  <a:rPr lang="sr-Latn-RS" altLang="en-US" sz="1800" dirty="0" smtClean="0"/>
                  <a:t>slučajna </a:t>
                </a:r>
                <a:r>
                  <a:rPr lang="sr-Latn-RS" altLang="en-US" sz="1800" dirty="0"/>
                  <a:t>promenljiva X broj registrovanih pisama. Kako </a:t>
                </a:r>
                <a:r>
                  <a:rPr lang="sr-Latn-RS" altLang="en-US" sz="1800" dirty="0" smtClean="0"/>
                  <a:t>je slup mogućih ishoda</a:t>
                </a:r>
                <a:r>
                  <a:rPr lang="el-GR" altLang="en-US" sz="1800" dirty="0" smtClean="0"/>
                  <a:t> </a:t>
                </a:r>
                <a:r>
                  <a:rPr lang="el-GR" altLang="en-US" sz="1800" dirty="0"/>
                  <a:t>{</a:t>
                </a:r>
                <a:r>
                  <a:rPr lang="sr-Latn-RS" altLang="en-US" sz="1800" dirty="0"/>
                  <a:t>PP,PG,GP,GG} , onda je X(PP) = 2,X(GP)=1,X(PG)=1,X(GG) = 0. </a:t>
                </a:r>
                <a:r>
                  <a:rPr lang="sr-Latn-RS" altLang="en-US" sz="1800" dirty="0" smtClean="0"/>
                  <a:t>Dakle, slučajna promenljiva </a:t>
                </a:r>
                <a:r>
                  <a:rPr lang="sr-Latn-RS" altLang="en-US" sz="1800" dirty="0"/>
                  <a:t>uzima </a:t>
                </a:r>
                <a:r>
                  <a:rPr lang="sr-Latn-RS" altLang="en-US" sz="1800" dirty="0" smtClean="0"/>
                  <a:t>tri </a:t>
                </a:r>
                <a:r>
                  <a:rPr lang="sr-Latn-RS" altLang="en-US" sz="1800" dirty="0"/>
                  <a:t>moguće vrednosti 0,1,2</a:t>
                </a:r>
                <a:r>
                  <a:rPr lang="sr-Latn-RS" altLang="en-US" sz="1800" dirty="0" smtClean="0"/>
                  <a:t>.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r-Latn-RS" altLang="en-US" sz="1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r-Latn-RS" altLang="en-US" sz="1800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r-Latn-RS" altLang="en-US" sz="1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r-Latn-RS" altLang="en-US" sz="1800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𝐺</m:t>
                              </m:r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r-Latn-RS" altLang="en-US" sz="1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r-Latn-RS" altLang="en-US" sz="1800" b="0" i="1" smtClean="0">
                                  <a:latin typeface="Cambria Math"/>
                                </a:rPr>
                                <m:t>𝐺</m:t>
                              </m:r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r-Latn-RS" altLang="en-US" sz="1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r-Latn-RS" altLang="en-US" sz="1800" b="0" i="1" smtClean="0">
                                  <a:latin typeface="Cambria Math"/>
                                </a:rPr>
                                <m:t>𝐺</m:t>
                              </m:r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sr-Latn-RS" altLang="en-US" sz="1800" dirty="0"/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646161"/>
              </a:xfrm>
              <a:prstGeom prst="rect">
                <a:avLst/>
              </a:prstGeom>
              <a:blipFill rotWithShape="1">
                <a:blip r:embed="rId2"/>
                <a:stretch>
                  <a:fillRect l="-575" t="-540" r="-11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90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Slučajne promenljive</a:t>
            </a:r>
            <a:r>
              <a:rPr lang="sr-Latn-RS" altLang="en-US" dirty="0"/>
              <a:t> i </a:t>
            </a:r>
            <a:r>
              <a:rPr lang="sr-Latn-RS" altLang="en-US" dirty="0" smtClean="0"/>
              <a:t>raspodele (2)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453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Razlikuju se dva </a:t>
                </a:r>
                <a:r>
                  <a:rPr lang="sr-Latn-RS" altLang="en-US" sz="1800" dirty="0"/>
                  <a:t>osnovna tipa slučajnih promenljivih, </a:t>
                </a:r>
                <a:r>
                  <a:rPr lang="sr-Latn-RS" altLang="en-US" sz="1800" b="1" dirty="0">
                    <a:solidFill>
                      <a:srgbClr val="333399"/>
                    </a:solidFill>
                  </a:rPr>
                  <a:t>diskretne</a:t>
                </a:r>
                <a:r>
                  <a:rPr lang="sr-Latn-RS" altLang="en-US" sz="1800" dirty="0">
                    <a:solidFill>
                      <a:srgbClr val="333399"/>
                    </a:solidFill>
                  </a:rPr>
                  <a:t> </a:t>
                </a:r>
                <a:r>
                  <a:rPr lang="sr-Latn-RS" altLang="en-US" sz="1800" dirty="0"/>
                  <a:t>i </a:t>
                </a:r>
                <a:r>
                  <a:rPr lang="sr-Latn-RS" altLang="en-US" sz="1800" b="1" dirty="0">
                    <a:solidFill>
                      <a:srgbClr val="333399"/>
                    </a:solidFill>
                  </a:rPr>
                  <a:t>neprekidne</a:t>
                </a:r>
                <a:r>
                  <a:rPr lang="sr-Latn-RS" altLang="en-US" sz="1800" dirty="0">
                    <a:solidFill>
                      <a:srgbClr val="333399"/>
                    </a:solidFill>
                  </a:rPr>
                  <a:t> </a:t>
                </a:r>
                <a:r>
                  <a:rPr lang="sr-Latn-RS" altLang="en-US" sz="1800" dirty="0"/>
                  <a:t>slučajne </a:t>
                </a:r>
                <a:r>
                  <a:rPr lang="sr-Latn-RS" altLang="en-US" sz="1800" dirty="0" smtClean="0"/>
                  <a:t>promenljive. Podela </a:t>
                </a:r>
                <a:r>
                  <a:rPr lang="sr-Latn-RS" altLang="en-US" sz="1800" dirty="0"/>
                  <a:t>se vrši u zavisnosti da li slučajna promenljiva uzima vrednosti u </a:t>
                </a:r>
                <a:r>
                  <a:rPr lang="sr-Latn-RS" altLang="en-US" sz="1800" dirty="0" smtClean="0"/>
                  <a:t>konačnom (odnosno prebrojivom) </a:t>
                </a:r>
                <a:r>
                  <a:rPr lang="sr-Latn-RS" altLang="en-US" sz="1800" dirty="0"/>
                  <a:t>ili </a:t>
                </a:r>
                <a:r>
                  <a:rPr lang="sr-Latn-RS" altLang="en-US" sz="1800" dirty="0" smtClean="0"/>
                  <a:t>neprebrojivom (odnosno kontinum) </a:t>
                </a:r>
                <a:r>
                  <a:rPr lang="sr-Latn-RS" altLang="en-US" sz="1800" dirty="0"/>
                  <a:t>skupu vrednosti</a:t>
                </a:r>
                <a:r>
                  <a:rPr lang="sr-Latn-RS" altLang="en-US" sz="1800" dirty="0" smtClean="0"/>
                  <a:t>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b="1" dirty="0" smtClean="0"/>
                  <a:t>Definicija. </a:t>
                </a:r>
                <a:r>
                  <a:rPr lang="sr-Latn-RS" altLang="en-US" sz="1800" dirty="0" smtClean="0"/>
                  <a:t>Neka </a:t>
                </a:r>
                <a:r>
                  <a:rPr lang="sr-Latn-RS" altLang="en-US" sz="1800" dirty="0"/>
                  <a:t>slučajna promenljiva X može da uzme </a:t>
                </a:r>
                <a:r>
                  <a:rPr lang="sr-Latn-RS" altLang="en-US" sz="1800" dirty="0" smtClean="0"/>
                  <a:t>vrednosti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,</a:t>
                </a:r>
                <a:r>
                  <a:rPr lang="sr-Latn-RS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sr-Latn-RS" altLang="en-US" sz="1800" dirty="0"/>
                  <a:t>,</a:t>
                </a:r>
                <a:r>
                  <a:rPr lang="sr-Latn-RS" altLang="en-US" sz="1800" dirty="0" smtClean="0"/>
                  <a:t>...,</a:t>
                </a:r>
                <a:r>
                  <a:rPr lang="sr-Latn-RS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sa verovatnoćama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sr-Latn-RS" alt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sr-Latn-RS" altLang="en-US" sz="1800" dirty="0"/>
                  <a:t>,...,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respektivno, pri čemu je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sr-Latn-RS" altLang="en-US" sz="1800" b="0" i="1" smtClean="0">
                            <a:latin typeface="Cambria Math"/>
                          </a:rPr>
                          <m:t>𝑖</m:t>
                        </m:r>
                        <m:r>
                          <a:rPr lang="sr-Latn-RS" altLang="en-US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sr-Latn-RS" altLang="en-US" sz="1800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sr-Latn-RS" altLang="en-US" sz="1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sr-Latn-RS" altLang="en-US" sz="1800" b="0" i="1" smtClean="0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r>
                  <a:rPr lang="sr-Latn-RS" altLang="en-US" sz="1800" dirty="0" smtClean="0"/>
                  <a:t>. </a:t>
                </a:r>
                <a:br>
                  <a:rPr lang="sr-Latn-RS" altLang="en-US" sz="1800" dirty="0" smtClean="0"/>
                </a:br>
                <a:r>
                  <a:rPr lang="sr-Latn-RS" altLang="en-US" sz="1800" b="1" i="1" dirty="0" smtClean="0"/>
                  <a:t>Zakon raspodele verovatnoća </a:t>
                </a:r>
                <a:r>
                  <a:rPr lang="sr-Latn-RS" altLang="en-US" sz="1800" dirty="0" smtClean="0"/>
                  <a:t>je skup uređenih parova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sr-Latn-RS" altLang="en-US" sz="18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r-Latn-RS" altLang="en-US" sz="18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sr-Latn-RS" alt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sr-Latn-RS" alt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sr-Latn-RS" altLang="en-US" sz="1800" b="0" i="1" dirty="0" smtClean="0">
                        <a:latin typeface="Cambria Math"/>
                      </a:rPr>
                      <m:t>𝑖</m:t>
                    </m:r>
                    <m:r>
                      <a:rPr lang="sr-Latn-RS" altLang="en-US" sz="1800" b="0" i="1" dirty="0" smtClean="0">
                        <a:latin typeface="Cambria Math"/>
                      </a:rPr>
                      <m:t>=1,2,…,</m:t>
                    </m:r>
                    <m:r>
                      <a:rPr lang="sr-Latn-RS" altLang="en-US" sz="1800" b="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sr-Latn-RS" altLang="en-US" sz="1800" dirty="0" smtClean="0"/>
                  <a:t> .</a:t>
                </a:r>
              </a:p>
              <a:p>
                <a:pPr eaLnBrk="1" hangingPunct="1">
                  <a:spcBef>
                    <a:spcPts val="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Zakon raspodele verovatnoća za diskretnu slučajnu promenljivu X se obično zapisuje na sledeći način: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sr-Latn-RS" altLang="en-US" sz="1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altLang="en-US" sz="1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sr-Latn-RS" altLang="en-US" sz="180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sr-Latn-RS" altLang="en-US" sz="18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r-Latn-RS" altLang="en-US" sz="1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sr-Latn-RS" altLang="en-US" sz="18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sr-Latn-RS" altLang="en-US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r-Latn-RS" altLang="en-US" sz="18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sr-Latn-RS" altLang="en-US" sz="18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sr-Latn-RS" altLang="en-US" sz="1800" i="1" smtClean="0">
                                          <a:latin typeface="Cambria Math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sr-Latn-RS" alt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sr-Latn-RS" altLang="en-US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r-Latn-RS" altLang="en-US" sz="1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sr-Latn-RS" altLang="en-US" sz="18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sr-Latn-RS" altLang="en-US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r-Latn-RS" altLang="en-US" sz="1800" b="0" i="1" smtClean="0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sr-Latn-RS" altLang="en-US" sz="1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sr-Latn-RS" altLang="en-US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r-Latn-RS" altLang="en-US" sz="1800" b="0" i="1" smtClean="0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sr-Latn-RS" altLang="en-US" sz="1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sr-Latn-RS" altLang="en-US" sz="1800" i="1">
                                          <a:latin typeface="Cambria Math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sr-Latn-RS" alt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sr-Latn-RS" altLang="en-US" sz="18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sr-Latn-RS" altLang="en-US" sz="18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Dakle, zakon raspodele </a:t>
                </a:r>
                <a:r>
                  <a:rPr lang="sr-Latn-RS" altLang="en-US" sz="1800" dirty="0"/>
                  <a:t>verovatnoća slučajne promenljive je pravilo po kome </a:t>
                </a:r>
                <a:r>
                  <a:rPr lang="sr-Latn-RS" altLang="en-US" sz="1800" dirty="0" smtClean="0"/>
                  <a:t>se svakoj od vrednosti slučajne promenljive </a:t>
                </a:r>
                <a:r>
                  <a:rPr lang="sr-Latn-RS" altLang="en-US" sz="1800" dirty="0"/>
                  <a:t>X </a:t>
                </a:r>
                <a:r>
                  <a:rPr lang="sr-Latn-RS" altLang="en-US" sz="1800" dirty="0" smtClean="0"/>
                  <a:t>pridružuje odgovarajuća verovatnoća. 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Njime se daje odgovor na pitanje kolika je verovatnoća da slučajna promenljiva X ima tačno vrednost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, tj. verovatnoća događaja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𝑋</m:t>
                        </m:r>
                        <m:r>
                          <a:rPr lang="sr-Latn-RS" altLang="en-US" sz="1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sr-Latn-RS" altLang="en-US" sz="1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sr-Latn-RS" altLang="en-US" sz="1800" dirty="0" smtClean="0"/>
                  <a:t>. 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Zakonom raspodele je </a:t>
                </a:r>
                <a:r>
                  <a:rPr lang="sr-Latn-RS" altLang="en-US" sz="1800" dirty="0"/>
                  <a:t>ukupna </a:t>
                </a:r>
                <a:r>
                  <a:rPr lang="sr-Latn-RS" altLang="en-US" sz="1800" dirty="0" smtClean="0"/>
                  <a:t>verovatnoća (koja </a:t>
                </a:r>
                <a:r>
                  <a:rPr lang="sr-Latn-RS" altLang="en-US" sz="1800" dirty="0"/>
                  <a:t>je jednaka </a:t>
                </a:r>
                <a:r>
                  <a:rPr lang="sr-Latn-RS" altLang="en-US" sz="1800" dirty="0" smtClean="0"/>
                  <a:t>1) </a:t>
                </a:r>
                <a:r>
                  <a:rPr lang="sr-Latn-RS" altLang="en-US" sz="1800" dirty="0"/>
                  <a:t>raspodeljena </a:t>
                </a:r>
                <a:r>
                  <a:rPr lang="sr-Latn-RS" altLang="en-US" sz="1800" dirty="0" smtClean="0"/>
                  <a:t>na </a:t>
                </a:r>
                <a:r>
                  <a:rPr lang="sr-Latn-RS" altLang="en-US" sz="1800" dirty="0"/>
                  <a:t>pojedine vrednosti slučajne promenljive</a:t>
                </a:r>
                <a:r>
                  <a:rPr lang="sr-Latn-RS" altLang="en-US" sz="1800" dirty="0" smtClean="0"/>
                  <a:t>.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453544"/>
              </a:xfrm>
              <a:prstGeom prst="rect">
                <a:avLst/>
              </a:prstGeom>
              <a:blipFill rotWithShape="1">
                <a:blip r:embed="rId2"/>
                <a:stretch>
                  <a:fillRect l="-575" t="-559" r="-72" b="-7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221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Slučajne promenljive i raspodele (3)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274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b="1" dirty="0" smtClean="0"/>
                  <a:t>Primer.</a:t>
                </a:r>
                <a:r>
                  <a:rPr lang="sr-Latn-RS" altLang="en-US" sz="1800" dirty="0" smtClean="0"/>
                  <a:t> Novčić </a:t>
                </a:r>
                <a:r>
                  <a:rPr lang="sr-Latn-RS" altLang="en-US" sz="1800" dirty="0"/>
                  <a:t>se baca dva puta. Neka je </a:t>
                </a:r>
                <a:r>
                  <a:rPr lang="sr-Latn-RS" altLang="en-US" sz="1800" dirty="0" smtClean="0"/>
                  <a:t>slučajna </a:t>
                </a:r>
                <a:r>
                  <a:rPr lang="sr-Latn-RS" altLang="en-US" sz="1800" dirty="0"/>
                  <a:t>promenljiva X broj registrovanih pisama. </a:t>
                </a:r>
                <a:r>
                  <a:rPr lang="sr-Latn-RS" altLang="en-US" sz="1800" dirty="0" smtClean="0"/>
                  <a:t>Zakon raspodele za slučajnu promenljivu X je: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sr-Latn-RS" altLang="en-US" sz="1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altLang="en-US" sz="1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r-Latn-RS" altLang="en-US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sr-Latn-RS" altLang="en-US" sz="18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sr-Latn-RS" altLang="en-US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r-Latn-RS" altLang="en-US" sz="18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sr-Latn-RS" alt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sr-Latn-RS" altLang="en-US" sz="18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r-Latn-RS" altLang="en-US" sz="1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sr-Latn-RS" alt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sr-Latn-RS" altLang="en-US" sz="1800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r-Latn-RS" altLang="en-US" sz="1800" i="1"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r-Latn-R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b="1" i="1" dirty="0" smtClean="0"/>
                  <a:t>Napomena.</a:t>
                </a:r>
                <a:r>
                  <a:rPr lang="sr-Latn-RS" altLang="en-US" sz="1800" dirty="0" smtClean="0"/>
                  <a:t> Zakon raspodele verovatnoća za slučajnu promenljivu postoji samo kod diskretnih slučajnih promenljivih. </a:t>
                </a:r>
                <a:br>
                  <a:rPr lang="sr-Latn-RS" altLang="en-US" sz="1800" dirty="0" smtClean="0"/>
                </a:br>
                <a:r>
                  <a:rPr lang="sr-Latn-RS" altLang="en-US" sz="1800" dirty="0" smtClean="0"/>
                  <a:t>Za neprekidne sličajne promenljive ne postoji zakon raspodele verovatnoća. </a:t>
                </a:r>
                <a:br>
                  <a:rPr lang="sr-Latn-RS" altLang="en-US" sz="1800" dirty="0" smtClean="0"/>
                </a:b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Kod neprekidne slučajne promenljive X odgovor na pitanje „kolika je verovatnoća da X ima vrednost tačno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r-Latn-RS" altLang="en-US" sz="1800" dirty="0"/>
                  <a:t>, tj. </a:t>
                </a:r>
                <a:r>
                  <a:rPr lang="sr-Latn-RS" altLang="en-US" sz="1800" dirty="0" smtClean="0"/>
                  <a:t>kolika je verovatnoća </a:t>
                </a:r>
                <a:r>
                  <a:rPr lang="sr-Latn-RS" altLang="en-US" sz="1800" dirty="0"/>
                  <a:t>događaja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sr-Latn-RS" altLang="en-US" sz="1800" i="1">
                            <a:latin typeface="Cambria Math"/>
                          </a:rPr>
                          <m:t>𝑋</m:t>
                        </m:r>
                        <m:r>
                          <a:rPr lang="sr-Latn-RS" altLang="en-US" sz="1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sr-Latn-RS" alt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b/>
                        </m:sSub>
                      </m:e>
                    </m:d>
                  </m:oMath>
                </a14:m>
                <a:r>
                  <a:rPr lang="sr-Latn-RS" altLang="en-US" sz="1800" dirty="0" smtClean="0"/>
                  <a:t>“ je jedinstven i iznosi 0.</a:t>
                </a:r>
                <a:r>
                  <a:rPr lang="en-US" altLang="en-US" sz="1800" dirty="0" smtClean="0"/>
                  <a:t> </a:t>
                </a:r>
                <a:r>
                  <a:rPr lang="sr-Latn-RS" altLang="en-US" sz="1800" dirty="0" smtClean="0"/>
                  <a:t>Nulta v</a:t>
                </a:r>
                <a:r>
                  <a:rPr lang="en-US" altLang="en-US" sz="1800" dirty="0" err="1" smtClean="0"/>
                  <a:t>erovatno</a:t>
                </a:r>
                <a:r>
                  <a:rPr lang="sr-Latn-RS" altLang="en-US" sz="1800" dirty="0" smtClean="0"/>
                  <a:t>ć</a:t>
                </a:r>
                <a:r>
                  <a:rPr lang="en-US" altLang="en-US" sz="1800" dirty="0" smtClean="0"/>
                  <a:t>a </a:t>
                </a:r>
                <a:r>
                  <a:rPr lang="vi-VN" altLang="en-US" sz="1800" dirty="0" smtClean="0"/>
                  <a:t>ne </a:t>
                </a:r>
                <a:r>
                  <a:rPr lang="vi-VN" altLang="en-US" sz="1800" dirty="0"/>
                  <a:t>znači da će da se u praksi događaj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sr-Latn-RS" altLang="en-US" sz="1800" i="1">
                            <a:latin typeface="Cambria Math"/>
                          </a:rPr>
                          <m:t>𝑋</m:t>
                        </m:r>
                        <m:r>
                          <a:rPr lang="sr-Latn-RS" altLang="en-US" sz="1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sr-Latn-RS" alt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b/>
                        </m:sSub>
                      </m:e>
                    </m:d>
                  </m:oMath>
                </a14:m>
                <a:r>
                  <a:rPr lang="vi-VN" altLang="en-US" sz="1800" dirty="0"/>
                  <a:t> nikada neće ostvariti, već </a:t>
                </a:r>
                <a:r>
                  <a:rPr lang="vi-VN" altLang="en-US" sz="1800" dirty="0" smtClean="0"/>
                  <a:t>samo</a:t>
                </a:r>
                <a:r>
                  <a:rPr lang="sr-Latn-RS" altLang="en-US" sz="1800" dirty="0" smtClean="0"/>
                  <a:t> </a:t>
                </a:r>
                <a:r>
                  <a:rPr lang="vi-VN" altLang="en-US" sz="1800" dirty="0" smtClean="0"/>
                  <a:t>da </a:t>
                </a:r>
                <a:r>
                  <a:rPr lang="vi-VN" altLang="en-US" sz="1800" dirty="0"/>
                  <a:t>je mala, veoma mala verovatnoća da će se on ostvariti. To je prihvatljivo, jer slučajna </a:t>
                </a:r>
                <a:r>
                  <a:rPr lang="vi-VN" altLang="en-US" sz="1800" dirty="0" smtClean="0"/>
                  <a:t>promenljiva</a:t>
                </a:r>
                <a:r>
                  <a:rPr lang="sr-Latn-RS" altLang="en-US" sz="1800" dirty="0" smtClean="0"/>
                  <a:t> </a:t>
                </a:r>
                <a:r>
                  <a:rPr lang="vi-VN" altLang="en-US" sz="1800" dirty="0" smtClean="0"/>
                  <a:t>X </a:t>
                </a:r>
                <a:r>
                  <a:rPr lang="vi-VN" altLang="en-US" sz="1800" dirty="0"/>
                  <a:t>može da uzme bilo koju vrednost sa </a:t>
                </a:r>
                <a:r>
                  <a:rPr lang="vi-VN" altLang="en-US" sz="1800" dirty="0" smtClean="0"/>
                  <a:t>intervala, </a:t>
                </a:r>
                <a:r>
                  <a:rPr lang="vi-VN" altLang="en-US" sz="1800" dirty="0"/>
                  <a:t>a njih je neprebrojivo </a:t>
                </a:r>
                <a:r>
                  <a:rPr lang="sr-Latn-RS" altLang="en-US" sz="1800" dirty="0" smtClean="0"/>
                  <a:t>(tj. kontinum) </a:t>
                </a:r>
                <a:r>
                  <a:rPr lang="vi-VN" altLang="en-US" sz="1800" dirty="0" smtClean="0"/>
                  <a:t>mnogo</a:t>
                </a:r>
                <a:r>
                  <a:rPr lang="sr-Latn-RS" altLang="en-US" sz="1800" dirty="0" smtClean="0"/>
                  <a:t>.</a:t>
                </a: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Međutim, iako za neprekidnu slučajnu promenljivu nema mnogo smisla postavljati pitanje o verovatnoći događaja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sr-Latn-RS" altLang="en-US" sz="1800" i="1">
                            <a:latin typeface="Cambria Math"/>
                          </a:rPr>
                          <m:t>𝑋</m:t>
                        </m:r>
                        <m:r>
                          <a:rPr lang="sr-Latn-RS" altLang="en-US" sz="18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sr-Latn-RS" alt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sr-Latn-RS" alt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sr-Latn-RS" altLang="en-US" sz="1800" dirty="0" smtClean="0"/>
                  <a:t>, veoma je smisleno postaviti pitanje o verovatnoći događaja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sr-Latn-RS" altLang="en-US" sz="1800" i="1">
                            <a:latin typeface="Cambria Math"/>
                          </a:rPr>
                          <m:t>𝑋</m:t>
                        </m:r>
                        <m:r>
                          <a:rPr lang="en-US" altLang="en-US" sz="1800" b="0" i="1" smtClean="0">
                            <a:latin typeface="Cambria Math"/>
                          </a:rPr>
                          <m:t>&lt;</m:t>
                        </m:r>
                        <m:sSub>
                          <m:sSubPr>
                            <m:ctrlPr>
                              <a:rPr lang="sr-Latn-RS" alt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sr-Latn-RS" alt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1800" dirty="0" smtClean="0"/>
                  <a:t>. </a:t>
                </a: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274008"/>
              </a:xfrm>
              <a:prstGeom prst="rect">
                <a:avLst/>
              </a:prstGeom>
              <a:blipFill rotWithShape="1">
                <a:blip r:embed="rId2"/>
                <a:stretch>
                  <a:fillRect l="-575" t="-578" r="-1149" b="-9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394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440" y="4443027"/>
            <a:ext cx="3210560" cy="241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Slučajne promenljive i raspodele (</a:t>
            </a:r>
            <a:r>
              <a:rPr lang="en-US" altLang="en-US" dirty="0" smtClean="0"/>
              <a:t>4</a:t>
            </a:r>
            <a:r>
              <a:rPr lang="sr-Latn-RS" altLang="en-US" dirty="0" smtClean="0"/>
              <a:t>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3493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vi-VN" altLang="en-US" sz="1800" dirty="0" smtClean="0"/>
                  <a:t>Do potpune karakteri</a:t>
                </a:r>
                <a:r>
                  <a:rPr lang="sr-Latn-RS" altLang="en-US" sz="1800" dirty="0" err="1"/>
                  <a:t>z</a:t>
                </a:r>
                <a:r>
                  <a:rPr lang="en-US" altLang="en-US" sz="1800" dirty="0" err="1" smtClean="0"/>
                  <a:t>acije</a:t>
                </a:r>
                <a:r>
                  <a:rPr lang="vi-VN" altLang="en-US" sz="1800" dirty="0" smtClean="0"/>
                  <a:t> </a:t>
                </a:r>
                <a:r>
                  <a:rPr lang="vi-VN" altLang="en-US" sz="1800" dirty="0"/>
                  <a:t>za slučajnu promenljivu </a:t>
                </a:r>
                <a:r>
                  <a:rPr lang="en-US" altLang="en-US" sz="1800" dirty="0" smtClean="0"/>
                  <a:t>(</a:t>
                </a:r>
                <a:r>
                  <a:rPr lang="en-US" altLang="en-US" sz="1800" dirty="0" err="1" smtClean="0"/>
                  <a:t>i</a:t>
                </a:r>
                <a:r>
                  <a:rPr lang="en-US" altLang="en-US" sz="1800" dirty="0" smtClean="0"/>
                  <a:t> </a:t>
                </a:r>
                <a:r>
                  <a:rPr lang="en-US" altLang="en-US" sz="1800" dirty="0" err="1" smtClean="0"/>
                  <a:t>diskretnu</a:t>
                </a:r>
                <a:r>
                  <a:rPr lang="en-US" altLang="en-US" sz="1800" dirty="0" smtClean="0"/>
                  <a:t> </a:t>
                </a:r>
                <a:r>
                  <a:rPr lang="en-US" altLang="en-US" sz="1800" dirty="0" err="1" smtClean="0"/>
                  <a:t>i</a:t>
                </a:r>
                <a:r>
                  <a:rPr lang="en-US" altLang="en-US" sz="1800" dirty="0" smtClean="0"/>
                  <a:t> </a:t>
                </a:r>
                <a:r>
                  <a:rPr lang="sr-Latn-RS" altLang="en-US" sz="1800" dirty="0" smtClean="0"/>
                  <a:t>neprekidnu</a:t>
                </a:r>
                <a:r>
                  <a:rPr lang="en-US" altLang="en-US" sz="1800" dirty="0" smtClean="0"/>
                  <a:t>) </a:t>
                </a:r>
                <a:r>
                  <a:rPr lang="sr-Latn-RS" altLang="en-US" sz="1800" dirty="0" smtClean="0"/>
                  <a:t>se </a:t>
                </a:r>
                <a:r>
                  <a:rPr lang="vi-VN" altLang="en-US" sz="1800" dirty="0" smtClean="0"/>
                  <a:t>dolazi </a:t>
                </a:r>
                <a:r>
                  <a:rPr lang="vi-VN" altLang="en-US" sz="1800" dirty="0"/>
                  <a:t>ako </a:t>
                </a:r>
                <a:r>
                  <a:rPr lang="sr-Latn-RS" altLang="en-US" sz="1800" dirty="0" smtClean="0"/>
                  <a:t>se </a:t>
                </a:r>
                <a:r>
                  <a:rPr lang="vi-VN" altLang="en-US" sz="1800" dirty="0" smtClean="0"/>
                  <a:t>posmatra</a:t>
                </a:r>
                <a:r>
                  <a:rPr lang="sr-Latn-RS" altLang="en-US" sz="1800" dirty="0" smtClean="0"/>
                  <a:t>ju</a:t>
                </a:r>
                <a:r>
                  <a:rPr lang="vi-VN" altLang="en-US" sz="1800" dirty="0" smtClean="0"/>
                  <a:t> događaj</a:t>
                </a:r>
                <a:r>
                  <a:rPr lang="sr-Latn-RS" altLang="en-US" sz="1800" dirty="0" smtClean="0"/>
                  <a:t>i</a:t>
                </a:r>
                <a:r>
                  <a:rPr lang="vi-VN" altLang="en-US" sz="1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sr-Latn-RS" altLang="en-US" sz="1800" i="1">
                            <a:latin typeface="Cambria Math"/>
                          </a:rPr>
                          <m:t>𝑋</m:t>
                        </m:r>
                        <m:r>
                          <a:rPr lang="en-US" altLang="en-US" sz="1800" i="1">
                            <a:latin typeface="Cambria Math"/>
                          </a:rPr>
                          <m:t>&lt;</m:t>
                        </m:r>
                        <m:r>
                          <a:rPr lang="sr-Latn-RS" altLang="en-US" sz="18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vi-VN" altLang="en-US" sz="1800" dirty="0"/>
                  <a:t>, a ne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sr-Latn-RS" altLang="en-US" sz="1800" i="1">
                            <a:latin typeface="Cambria Math"/>
                          </a:rPr>
                          <m:t>𝑋</m:t>
                        </m:r>
                        <m:r>
                          <a:rPr lang="sr-Latn-RS" altLang="en-US" sz="1800" b="0" i="1" smtClean="0">
                            <a:latin typeface="Cambria Math"/>
                          </a:rPr>
                          <m:t>=</m:t>
                        </m:r>
                        <m:r>
                          <a:rPr lang="sr-Latn-RS" altLang="en-US" sz="18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vi-VN" altLang="en-US" sz="1800" dirty="0"/>
                  <a:t>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vi-VN" altLang="en-US" sz="1800" dirty="0"/>
                  <a:t>Verovatnoća događaja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sr-Latn-RS" altLang="en-US" sz="1800" i="1">
                            <a:latin typeface="Cambria Math"/>
                          </a:rPr>
                          <m:t>𝑋</m:t>
                        </m:r>
                        <m:r>
                          <a:rPr lang="en-US" altLang="en-US" sz="1800" i="1">
                            <a:latin typeface="Cambria Math"/>
                          </a:rPr>
                          <m:t>&lt;</m:t>
                        </m:r>
                        <m:r>
                          <a:rPr lang="sr-Latn-RS" altLang="en-US" sz="18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vi-VN" altLang="en-US" sz="1800" dirty="0"/>
                  <a:t>, zavisi od x, odnosno </a:t>
                </a:r>
                <a:r>
                  <a:rPr lang="sr-Latn-RS" altLang="en-US" sz="1800" dirty="0" smtClean="0"/>
                  <a:t>predstavlja</a:t>
                </a:r>
                <a:r>
                  <a:rPr lang="vi-VN" altLang="en-US" sz="1800" dirty="0" smtClean="0"/>
                  <a:t> funkcij</a:t>
                </a:r>
                <a:r>
                  <a:rPr lang="sr-Latn-RS" altLang="en-US" sz="1800" dirty="0" smtClean="0"/>
                  <a:t>u</a:t>
                </a:r>
                <a:r>
                  <a:rPr lang="vi-VN" altLang="en-US" sz="1800" dirty="0" smtClean="0"/>
                  <a:t> od</a:t>
                </a:r>
                <a:r>
                  <a:rPr lang="sr-Latn-RS" altLang="en-US" sz="1800" dirty="0" smtClean="0"/>
                  <a:t> x,</a:t>
                </a:r>
                <a:r>
                  <a:rPr lang="vi-VN" altLang="en-US" sz="1800" dirty="0" smtClean="0"/>
                  <a:t> </a:t>
                </a:r>
                <a:r>
                  <a:rPr lang="sr-Latn-RS" altLang="en-US" sz="1800" dirty="0" smtClean="0"/>
                  <a:t>a ta funkcija</a:t>
                </a:r>
                <a:r>
                  <a:rPr lang="vi-VN" altLang="en-US" sz="1800" dirty="0" smtClean="0"/>
                  <a:t> </a:t>
                </a:r>
                <a:r>
                  <a:rPr lang="sr-Latn-RS" altLang="en-US" sz="1800" dirty="0" smtClean="0"/>
                  <a:t>F(x) </a:t>
                </a:r>
                <a:r>
                  <a:rPr lang="vi-VN" altLang="en-US" sz="1800" dirty="0" smtClean="0"/>
                  <a:t>se </a:t>
                </a:r>
                <a:r>
                  <a:rPr lang="sr-Latn-RS" altLang="en-US" sz="1800" dirty="0" smtClean="0"/>
                  <a:t>naziva </a:t>
                </a:r>
                <a:r>
                  <a:rPr lang="vi-VN" altLang="en-US" sz="1800" b="1" i="1" dirty="0" smtClean="0"/>
                  <a:t>funkcija raspodele</a:t>
                </a:r>
                <a:r>
                  <a:rPr lang="sr-Latn-RS" altLang="en-US" sz="1800" b="1" i="1" dirty="0" smtClean="0"/>
                  <a:t> </a:t>
                </a:r>
                <a:r>
                  <a:rPr lang="vi-VN" altLang="en-US" sz="1800" b="1" i="1" dirty="0" smtClean="0"/>
                  <a:t>verovatnoća </a:t>
                </a:r>
                <a:r>
                  <a:rPr lang="vi-VN" altLang="en-US" sz="1800" dirty="0"/>
                  <a:t>ili </a:t>
                </a:r>
                <a:r>
                  <a:rPr lang="vi-VN" altLang="en-US" sz="1800" b="1" i="1" dirty="0" smtClean="0"/>
                  <a:t>funkcij</a:t>
                </a:r>
                <a:r>
                  <a:rPr lang="sr-Latn-RS" altLang="en-US" sz="1800" b="1" i="1" dirty="0" smtClean="0"/>
                  <a:t>a</a:t>
                </a:r>
                <a:r>
                  <a:rPr lang="vi-VN" altLang="en-US" sz="1800" b="1" i="1" dirty="0" smtClean="0"/>
                  <a:t> </a:t>
                </a:r>
                <a:r>
                  <a:rPr lang="vi-VN" altLang="en-US" sz="1800" b="1" i="1" dirty="0"/>
                  <a:t>raspodele</a:t>
                </a:r>
                <a:r>
                  <a:rPr lang="vi-VN" altLang="en-US" sz="1800" dirty="0" smtClean="0"/>
                  <a:t>.</a:t>
                </a:r>
                <a:endParaRPr lang="sr-Latn-R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Drugim rečima, funkcija </a:t>
                </a:r>
                <a:r>
                  <a:rPr lang="sr-Latn-RS" altLang="en-US" sz="1800" dirty="0"/>
                  <a:t>raspodele </a:t>
                </a:r>
                <a:r>
                  <a:rPr lang="sr-Latn-RS" altLang="en-US" sz="1800" dirty="0" smtClean="0"/>
                  <a:t>F(x) je </a:t>
                </a:r>
                <a:r>
                  <a:rPr lang="sr-Latn-RS" altLang="en-US" sz="1800" dirty="0"/>
                  <a:t>statistička karakteristika slučajne </a:t>
                </a:r>
                <a:r>
                  <a:rPr lang="sr-Latn-RS" altLang="en-US" sz="1800" dirty="0" smtClean="0"/>
                  <a:t>promenljive X, </a:t>
                </a:r>
                <a:r>
                  <a:rPr lang="sr-Latn-RS" altLang="en-US" sz="1800" dirty="0"/>
                  <a:t>koja omogućava da se </a:t>
                </a:r>
                <a:r>
                  <a:rPr lang="sr-Latn-RS" altLang="en-US" sz="1800" dirty="0" smtClean="0"/>
                  <a:t>izračuna verovatnoća događaja </a:t>
                </a:r>
                <a:r>
                  <a:rPr lang="sr-Latn-RS" altLang="en-US" sz="1800" dirty="0"/>
                  <a:t>da slučajna promenljiva </a:t>
                </a:r>
                <a:r>
                  <a:rPr lang="sr-Latn-RS" altLang="en-US" sz="1800" dirty="0" smtClean="0"/>
                  <a:t>ima </a:t>
                </a:r>
                <a:r>
                  <a:rPr lang="sr-Latn-RS" altLang="en-US" sz="1800" dirty="0"/>
                  <a:t>vrednost </a:t>
                </a:r>
                <a:r>
                  <a:rPr lang="sr-Latn-RS" altLang="en-US" sz="1800" dirty="0" smtClean="0"/>
                  <a:t>unutar datog intervala.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Za </a:t>
                </a:r>
                <a:r>
                  <a:rPr lang="sr-Latn-RS" altLang="en-US" sz="1800" dirty="0" smtClean="0">
                    <a:solidFill>
                      <a:srgbClr val="333399"/>
                    </a:solidFill>
                  </a:rPr>
                  <a:t>diskretnu</a:t>
                </a:r>
                <a:r>
                  <a:rPr lang="sr-Latn-RS" altLang="en-US" sz="1800" dirty="0" smtClean="0"/>
                  <a:t> slučajnu promenljivu X, njena funkcija raspodele (još se naziva i </a:t>
                </a:r>
                <a:r>
                  <a:rPr lang="sr-Latn-RS" altLang="en-US" sz="1800" b="1" i="1" dirty="0" smtClean="0"/>
                  <a:t>kumulativna funkcija</a:t>
                </a:r>
                <a:r>
                  <a:rPr lang="sr-Latn-RS" altLang="en-US" sz="1800" dirty="0" smtClean="0"/>
                  <a:t>) je sledećeg oblika: </a:t>
                </a: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3493264"/>
              </a:xfrm>
              <a:prstGeom prst="rect">
                <a:avLst/>
              </a:prstGeom>
              <a:blipFill rotWithShape="1">
                <a:blip r:embed="rId3"/>
                <a:stretch>
                  <a:fillRect l="-575" t="-873" r="-862" b="-19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864" y="4901376"/>
            <a:ext cx="2558732" cy="172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509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Slučajne promenljive i raspodele (5)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39431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b="1" dirty="0" smtClean="0"/>
                  <a:t>Primer.</a:t>
                </a:r>
                <a:r>
                  <a:rPr lang="sr-Latn-RS" altLang="en-US" sz="1800" dirty="0" smtClean="0"/>
                  <a:t> Novčić </a:t>
                </a:r>
                <a:r>
                  <a:rPr lang="sr-Latn-RS" altLang="en-US" sz="1800" dirty="0"/>
                  <a:t>se baca dva puta. Neka je </a:t>
                </a:r>
                <a:r>
                  <a:rPr lang="sr-Latn-RS" altLang="en-US" sz="1800" dirty="0" smtClean="0"/>
                  <a:t>slučajna </a:t>
                </a:r>
                <a:r>
                  <a:rPr lang="sr-Latn-RS" altLang="en-US" sz="1800" dirty="0"/>
                  <a:t>promenljiva X broj registrovanih pisama. </a:t>
                </a:r>
                <a:r>
                  <a:rPr lang="sr-Latn-RS" altLang="en-US" sz="1800" dirty="0" smtClean="0"/>
                  <a:t>Zakon raspodele i funkcija raspodele za slučajnu promenljivu X je: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r-Latn-RS" altLang="en-US" sz="1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r-Latn-RS" altLang="en-US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sr-Latn-RS" altLang="en-US" sz="18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r-Latn-RS" altLang="en-US" sz="18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sr-Latn-RS" altLang="en-US" sz="1800" b="0" i="1" smtClean="0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sr-Latn-RS" alt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sr-Latn-RS" alt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sr-Latn-RS" alt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sr-Latn-RS" altLang="en-US" sz="1800" i="1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sr-Latn-RS" altLang="en-US" sz="1800" dirty="0" smtClean="0"/>
                  <a:t>	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sr-Latn-RS" alt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r-Latn-RS" altLang="en-US" sz="1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sr-Latn-RS" altLang="en-US" sz="1800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en-US" sz="1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altLang="en-US" sz="18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sr-Latn-RS" altLang="en-US" sz="1800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en-US" sz="18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en-US" sz="18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altLang="en-US" sz="18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sr-Latn-RS" altLang="en-US" sz="1800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sr-Latn-RS" altLang="en-US" sz="1800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en-US" sz="18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en-US" sz="1800" b="0" i="1" smtClean="0">
                                            <a:latin typeface="Cambria Math"/>
                                          </a:rPr>
                                          <m:t>4,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altLang="en-US" sz="1800" b="0" i="1" smtClean="0">
                                        <a:latin typeface="Cambria Math"/>
                                      </a:rPr>
                                      <m:t>1,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en-US" sz="1800" b="0" i="1" smtClean="0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18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altLang="en-US" sz="18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en-US" sz="18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en-US" sz="1800" b="0" i="1" smtClean="0">
                                    <a:latin typeface="Cambria Math"/>
                                    <a:ea typeface="Cambria Math"/>
                                  </a:rPr>
                                  <m:t>&lt;1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en-US" sz="18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en-US" sz="18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en-US" sz="1800" b="0" i="1" smtClean="0">
                                    <a:latin typeface="Cambria Math"/>
                                    <a:ea typeface="Cambria Math"/>
                                  </a:rPr>
                                  <m:t>&lt;2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18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en-US" sz="18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en-US" altLang="en-US" sz="18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endParaRPr lang="sr-Latn-R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Za </a:t>
                </a:r>
                <a:r>
                  <a:rPr lang="vi-VN" altLang="en-US" sz="1800" dirty="0" smtClean="0">
                    <a:solidFill>
                      <a:srgbClr val="333399"/>
                    </a:solidFill>
                  </a:rPr>
                  <a:t>neprekidn</a:t>
                </a:r>
                <a:r>
                  <a:rPr lang="sr-Latn-RS" altLang="en-US" sz="1800" dirty="0" smtClean="0"/>
                  <a:t>u slučajnu promenljivu X</a:t>
                </a:r>
                <a:r>
                  <a:rPr lang="vi-VN" altLang="en-US" sz="1800" dirty="0" smtClean="0"/>
                  <a:t>, </a:t>
                </a:r>
                <a:r>
                  <a:rPr lang="sr-Latn-RS" altLang="en-US" sz="1800" dirty="0" smtClean="0"/>
                  <a:t>funkcija raspodele F(X) je </a:t>
                </a:r>
                <a:r>
                  <a:rPr lang="vi-VN" altLang="en-US" sz="1800" dirty="0" smtClean="0"/>
                  <a:t>realn</a:t>
                </a:r>
                <a:r>
                  <a:rPr lang="sr-Latn-RS" altLang="en-US" sz="1800" dirty="0" smtClean="0"/>
                  <a:t>a,</a:t>
                </a:r>
                <a:r>
                  <a:rPr lang="vi-VN" altLang="en-US" sz="1800" dirty="0" smtClean="0"/>
                  <a:t> neopadajuća </a:t>
                </a:r>
                <a:r>
                  <a:rPr lang="vi-VN" altLang="en-US" sz="1800" dirty="0"/>
                  <a:t>i </a:t>
                </a:r>
                <a:r>
                  <a:rPr lang="vi-VN" altLang="en-US" sz="1800" dirty="0" smtClean="0"/>
                  <a:t>neprekidna</a:t>
                </a:r>
                <a:r>
                  <a:rPr lang="sr-Latn-RS" altLang="en-US" sz="1800" dirty="0"/>
                  <a:t> </a:t>
                </a:r>
                <a:r>
                  <a:rPr lang="vi-VN" altLang="en-US" sz="1800" dirty="0" smtClean="0"/>
                  <a:t>funkcija </a:t>
                </a:r>
                <a:r>
                  <a:rPr lang="vi-VN" altLang="en-US" sz="1800" dirty="0"/>
                  <a:t>F(x</a:t>
                </a:r>
                <a:r>
                  <a:rPr lang="vi-VN" altLang="en-US" sz="1800" dirty="0" smtClean="0"/>
                  <a:t>)</a:t>
                </a:r>
                <a:r>
                  <a:rPr lang="sr-Latn-RS" altLang="en-US" sz="1800" dirty="0" smtClean="0"/>
                  <a:t>, takva da je F(x)</a:t>
                </a:r>
                <a:r>
                  <a:rPr lang="vi-VN" altLang="en-US" sz="1800" dirty="0" smtClean="0"/>
                  <a:t>=P(X&lt;x</a:t>
                </a:r>
                <a:r>
                  <a:rPr lang="vi-VN" altLang="en-US" sz="1800" dirty="0"/>
                  <a:t>) </a:t>
                </a:r>
                <a:r>
                  <a:rPr lang="sr-Latn-RS" altLang="en-US" sz="1800" dirty="0" smtClean="0"/>
                  <a:t> i</a:t>
                </a:r>
                <a:r>
                  <a:rPr lang="vi-VN" altLang="en-US" sz="1800" dirty="0" smtClean="0"/>
                  <a:t> </a:t>
                </a:r>
                <a:r>
                  <a:rPr lang="vi-VN" altLang="en-US" sz="1800" dirty="0"/>
                  <a:t>koja ispunjava uslove F(−∞) = 0,F(+∞) = </a:t>
                </a:r>
                <a:r>
                  <a:rPr lang="vi-VN" altLang="en-US" sz="1800" dirty="0" smtClean="0"/>
                  <a:t>1</a:t>
                </a:r>
                <a:r>
                  <a:rPr lang="sr-Latn-RS" altLang="en-US" sz="1800" dirty="0" smtClean="0"/>
                  <a:t>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b="1" dirty="0" smtClean="0"/>
                  <a:t>Primer. </a:t>
                </a:r>
                <a:r>
                  <a:rPr lang="sr-Latn-RS" altLang="en-US" sz="1800" dirty="0" smtClean="0"/>
                  <a:t>Funkcija prikazana sledećim grafikom može predstavljati funkciju raspodele neprekidne slučajne promenljive: 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3943131"/>
              </a:xfrm>
              <a:prstGeom prst="rect">
                <a:avLst/>
              </a:prstGeom>
              <a:blipFill rotWithShape="1">
                <a:blip r:embed="rId2"/>
                <a:stretch>
                  <a:fillRect l="-575" t="-773" b="-15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60" y="4941005"/>
            <a:ext cx="2509519" cy="191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214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120" y="4202519"/>
            <a:ext cx="3810000" cy="261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Slučajne promenljive i raspodele (6)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2984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vi-VN" sz="1800" dirty="0" smtClean="0"/>
                  <a:t>Funkcija raspodele određuje </a:t>
                </a:r>
                <a:r>
                  <a:rPr lang="vi-VN" sz="1800" dirty="0"/>
                  <a:t>bitne osobine slučajne promenljive</a:t>
                </a:r>
                <a:r>
                  <a:rPr lang="vi-VN" sz="1800" dirty="0" smtClean="0"/>
                  <a:t>.</a:t>
                </a:r>
                <a:r>
                  <a:rPr lang="sr-Latn-RS" sz="1800" dirty="0" smtClean="0"/>
                  <a:t> Tako, verovatnoća da je vrednost slučajne promenljive X u intervalu (a,b) može da se odredi preko funkcije raspodele: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sr-Latn-R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sr-Latn-RS" sz="1800" b="0" i="1" smtClean="0">
                            <a:latin typeface="Cambria Math"/>
                          </a:rPr>
                          <m:t>𝑎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a:rPr lang="sr-Latn-RS" sz="1800" b="0" i="1" smtClean="0">
                        <a:latin typeface="Cambria Math"/>
                      </a:rPr>
                      <m:t>=</m:t>
                    </m:r>
                    <m:r>
                      <a:rPr lang="sr-Latn-RS" sz="1800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sr-Latn-R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sr-Latn-RS" sz="1800" b="0" i="1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sr-Latn-RS" sz="1800" b="0" i="1" smtClean="0">
                        <a:latin typeface="Cambria Math"/>
                      </a:rPr>
                      <m:t>−</m:t>
                    </m:r>
                    <m:r>
                      <a:rPr lang="sr-Latn-RS" sz="1800" b="0" i="1" smtClean="0">
                        <a:latin typeface="Cambria Math"/>
                      </a:rPr>
                      <m:t>𝐹</m:t>
                    </m:r>
                    <m:r>
                      <a:rPr lang="sr-Latn-RS" sz="1800" b="0" i="1" smtClean="0">
                        <a:latin typeface="Cambria Math"/>
                      </a:rPr>
                      <m:t>(</m:t>
                    </m:r>
                    <m:r>
                      <a:rPr lang="sr-Latn-RS" sz="1800" b="0" i="1" smtClean="0">
                        <a:latin typeface="Cambria Math"/>
                      </a:rPr>
                      <m:t>𝑎</m:t>
                    </m:r>
                    <m:r>
                      <a:rPr lang="sr-Latn-RS" sz="1800" b="0" i="1" smtClean="0">
                        <a:latin typeface="Cambria Math"/>
                      </a:rPr>
                      <m:t>)</m:t>
                    </m:r>
                  </m:oMath>
                </a14:m>
                <a:endParaRPr lang="sr-Latn-RS" altLang="en-US" sz="1800" i="1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b="1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b="1" dirty="0" smtClean="0"/>
                  <a:t>Definicija.</a:t>
                </a:r>
                <a:r>
                  <a:rPr lang="sr-Latn-RS" altLang="en-US" sz="1800" dirty="0" smtClean="0"/>
                  <a:t> </a:t>
                </a:r>
                <a:r>
                  <a:rPr lang="pl-PL" altLang="en-US" sz="1800" dirty="0"/>
                  <a:t>Neka je X slučajna promenljiva i F njena funkcija raspodele. </a:t>
                </a:r>
                <a:r>
                  <a:rPr lang="pl-PL" altLang="en-US" sz="1800" dirty="0" smtClean="0"/>
                  <a:t>Kada postoji </a:t>
                </a:r>
                <a:r>
                  <a:rPr lang="pl-PL" altLang="en-US" sz="1800" dirty="0"/>
                  <a:t>funkcija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pl-PL" altLang="en-US" sz="1800" dirty="0" smtClean="0"/>
                  <a:t>, takva </a:t>
                </a:r>
                <a:r>
                  <a:rPr lang="pl-PL" altLang="en-US" sz="1800" dirty="0"/>
                  <a:t>da </a:t>
                </a:r>
                <a:r>
                  <a:rPr lang="pl-PL" altLang="en-US" sz="1800" dirty="0" smtClean="0"/>
                  <a:t>je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sr-Latn-RS" altLang="en-US" sz="1800" b="0" i="1" smtClean="0">
                        <a:latin typeface="Cambria Math"/>
                      </a:rPr>
                      <m:t>=</m:t>
                    </m:r>
                    <m:r>
                      <a:rPr lang="sr-Latn-RS" altLang="en-US" sz="1800" b="0" i="1" smtClean="0">
                        <a:latin typeface="Cambria Math"/>
                      </a:rPr>
                      <m:t>𝐹</m:t>
                    </m:r>
                    <m:r>
                      <a:rPr lang="en-US" altLang="en-US" sz="18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pl-PL" altLang="en-US" sz="1800" dirty="0" smtClean="0"/>
                  <a:t>, </a:t>
                </a:r>
                <a:r>
                  <a:rPr lang="en-US" altLang="en-US" sz="1800" dirty="0" err="1" smtClean="0"/>
                  <a:t>funkcija</a:t>
                </a:r>
                <a:r>
                  <a:rPr lang="en-US" alt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𝑓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pl-PL" altLang="en-US" sz="1800" dirty="0" smtClean="0"/>
                  <a:t>naziva </a:t>
                </a:r>
                <a:r>
                  <a:rPr lang="pl-PL" altLang="en-US" sz="1800" dirty="0"/>
                  <a:t>se </a:t>
                </a:r>
                <a:r>
                  <a:rPr lang="pl-PL" altLang="en-US" sz="1800" b="1" i="1" dirty="0"/>
                  <a:t>funkcijom </a:t>
                </a:r>
                <a:r>
                  <a:rPr lang="pl-PL" altLang="en-US" sz="1800" b="1" i="1" dirty="0" smtClean="0"/>
                  <a:t>gustine</a:t>
                </a:r>
                <a:r>
                  <a:rPr lang="en-US" altLang="en-US" sz="1800" b="1" i="1" dirty="0" smtClean="0"/>
                  <a:t> </a:t>
                </a:r>
                <a:r>
                  <a:rPr lang="en-US" altLang="en-US" sz="1800" b="1" i="1" dirty="0" err="1" smtClean="0"/>
                  <a:t>raspodel</a:t>
                </a:r>
                <a:r>
                  <a:rPr lang="sr-Latn-RS" altLang="en-US" sz="1800" b="1" i="1" dirty="0" smtClean="0"/>
                  <a:t>e</a:t>
                </a:r>
                <a:r>
                  <a:rPr lang="en-US" altLang="en-US" sz="1800" dirty="0" smtClean="0"/>
                  <a:t> </a:t>
                </a:r>
                <a:r>
                  <a:rPr lang="en-US" altLang="en-US" sz="1800" dirty="0" err="1" smtClean="0"/>
                  <a:t>slu</a:t>
                </a:r>
                <a:r>
                  <a:rPr lang="sr-Latn-RS" altLang="en-US" sz="1800" dirty="0" smtClean="0"/>
                  <a:t>č</a:t>
                </a:r>
                <a:r>
                  <a:rPr lang="en-US" altLang="en-US" sz="1800" dirty="0" err="1" smtClean="0"/>
                  <a:t>ajne</a:t>
                </a:r>
                <a:r>
                  <a:rPr lang="en-US" altLang="en-US" sz="1800" dirty="0" smtClean="0"/>
                  <a:t> </a:t>
                </a:r>
                <a:r>
                  <a:rPr lang="sr-Latn-RS" altLang="en-US" sz="1800" dirty="0" smtClean="0"/>
                  <a:t>promenljive X</a:t>
                </a:r>
                <a:r>
                  <a:rPr lang="pl-PL" altLang="en-US" sz="1800" dirty="0" smtClean="0"/>
                  <a:t>.</a:t>
                </a:r>
                <a:r>
                  <a:rPr lang="sr-Latn-RS" altLang="en-US" sz="1800" dirty="0" smtClean="0"/>
                  <a:t> 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dirty="0" smtClean="0"/>
                  <a:t>Verovatnoća </a:t>
                </a:r>
                <a:r>
                  <a:rPr lang="sr-Latn-RS" sz="1800" dirty="0"/>
                  <a:t>da je vrednost slučajne promenljive X u intervalu (a,b) može da se odredi preko funkcije </a:t>
                </a:r>
                <a:r>
                  <a:rPr lang="sr-Latn-RS" sz="1800" dirty="0" smtClean="0"/>
                  <a:t>gustine raspodele</a:t>
                </a:r>
                <a:r>
                  <a:rPr lang="sr-Latn-RS" sz="1800" dirty="0"/>
                  <a:t>: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sr-Latn-R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sr-Latn-RS" sz="1800" i="1">
                            <a:latin typeface="Cambria Math"/>
                          </a:rPr>
                          <m:t>𝑎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trlPr>
                          <a:rPr lang="sr-Latn-RS" sz="1800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  <m:sup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p>
                      <m:e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sr-Latn-RS" sz="18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18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sr-Latn-RS" altLang="en-US" sz="1800" dirty="0" smtClean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2984278"/>
              </a:xfrm>
              <a:prstGeom prst="rect">
                <a:avLst/>
              </a:prstGeom>
              <a:blipFill rotWithShape="1">
                <a:blip r:embed="rId3"/>
                <a:stretch>
                  <a:fillRect l="-575" t="-1020" b="-251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32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Numeričke mere</a:t>
            </a:r>
            <a:endParaRPr lang="en-GB" altLang="en-US" dirty="0" smtClean="0"/>
          </a:p>
        </p:txBody>
      </p:sp>
      <p:sp>
        <p:nvSpPr>
          <p:cNvPr id="8195" name="Rectangle 1"/>
          <p:cNvSpPr>
            <a:spLocks noChangeArrowheads="1"/>
          </p:cNvSpPr>
          <p:nvPr/>
        </p:nvSpPr>
        <p:spPr bwMode="auto">
          <a:xfrm>
            <a:off x="3068638" y="1357313"/>
            <a:ext cx="5964237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Opisuju se različite numeričke mere i dijagrami. </a:t>
            </a:r>
            <a:br>
              <a:rPr lang="sr-Latn-RS" altLang="en-US" sz="1800" dirty="0" smtClean="0"/>
            </a:br>
            <a:r>
              <a:rPr lang="sr-Latn-RS" altLang="en-US" sz="1800" dirty="0" smtClean="0"/>
              <a:t>Biće objašnjeno (sa primerima) kako se mere i dijagrami određuju u sistemu R. Numeričke mere i dijagrami: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Sredina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Medijana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Mod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Kvartil i percentil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Opseg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i</a:t>
            </a:r>
            <a:r>
              <a:rPr lang="en-US" altLang="en-US" sz="1800" dirty="0" smtClean="0"/>
              <a:t> o</a:t>
            </a:r>
            <a:r>
              <a:rPr lang="sr-Latn-RS" altLang="en-US" sz="1800" dirty="0" smtClean="0"/>
              <a:t>pseg među kvartilima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Kutija dijagram (Box plot)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Disperzija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Standardna devijacija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Kovarijansa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Koeficijent korelacije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Centralni moment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Iskošenost i s</a:t>
            </a:r>
            <a:r>
              <a:rPr lang="en-US" altLang="en-US" sz="1800" dirty="0" err="1" smtClean="0"/>
              <a:t>pljo</a:t>
            </a:r>
            <a:r>
              <a:rPr lang="sr-Latn-RS" altLang="en-US" sz="1800" dirty="0"/>
              <a:t>š</a:t>
            </a:r>
            <a:r>
              <a:rPr lang="en-US" altLang="en-US" sz="1800" dirty="0" err="1" smtClean="0"/>
              <a:t>tenost</a:t>
            </a:r>
            <a:endParaRPr lang="sr-Latn-RS" altLang="en-US" sz="1800" dirty="0"/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22" b="62177"/>
          <a:stretch>
            <a:fillRect/>
          </a:stretch>
        </p:blipFill>
        <p:spPr bwMode="auto">
          <a:xfrm>
            <a:off x="268288" y="1500188"/>
            <a:ext cx="2673350" cy="192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22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Slučajne promenljive i raspodele (7)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3616959" y="1601153"/>
            <a:ext cx="5415915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dirty="0" smtClean="0"/>
              <a:t>U okviru ove prezentacije, biće upratko opisane neke od poznatijih raspodela slučajnih promenljivih, kao i funkcije u R-u koje se koriste za rad sa tim raspodelama.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dirty="0" smtClean="0"/>
              <a:t>Biće reči o sledećim raspodelama: 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sz="1800" dirty="0" smtClean="0"/>
              <a:t>Binomna raspodela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sz="1800" dirty="0" smtClean="0"/>
              <a:t>Poasonova raspodela 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Uniformna raspodela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Eksponencionalna raspodela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Normalna raspodela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Hi-kvadratna raspodela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Studentova t raspodela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r>
              <a:rPr lang="sr-Latn-RS" altLang="en-US" sz="1800" dirty="0" smtClean="0"/>
              <a:t>Fišerova F raspodela</a:t>
            </a:r>
          </a:p>
          <a:p>
            <a:pPr marL="285750" indent="-285750" eaLnBrk="1" hangingPunct="1">
              <a:spcBef>
                <a:spcPts val="600"/>
              </a:spcBef>
              <a:buClrTx/>
            </a:pPr>
            <a:endParaRPr lang="sr-Latn-RS" altLang="en-US" sz="1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89" b="35633"/>
          <a:stretch/>
        </p:blipFill>
        <p:spPr bwMode="auto">
          <a:xfrm>
            <a:off x="509588" y="1458913"/>
            <a:ext cx="3026092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815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Binomna raspodela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124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i="1" dirty="0" smtClean="0"/>
                  <a:t>Binomna raspodela </a:t>
                </a:r>
                <a:r>
                  <a:rPr lang="sr-Latn-RS" sz="1800" dirty="0" smtClean="0"/>
                  <a:t>je raspodela diskretne slučajne promenljive. Ona opisuje ishod n nezavisnih proba iste vrste u okviru eksperimenta. Svaka od proba može imati samo dva ishoda: uspeh ili neuspeh. Ako je verovatnoća uspeha probe p, tada je verovatnoća da će u n nezavisnih ponavljanja probe biti tačno x uspeha (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</a:rPr>
                      <m:t>0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sr-Latn-RS" sz="1800" dirty="0" smtClean="0"/>
                  <a:t>) data sa sledećom formulom: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1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sr-Latn-R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sr-Latn-RS" sz="18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sz="1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r-Latn-RS" sz="1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r-Latn-RS" sz="18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sr-Latn-RS" sz="1800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sr-Latn-R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sr-Latn-RS" sz="1800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sr-Latn-RS" sz="18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sr-Latn-RS" sz="18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sr-Latn-RS" sz="1800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sr-Latn-R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Zapis da slučajna promenljiva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sr-Latn-RS" altLang="en-US" sz="1800" dirty="0" smtClean="0"/>
                  <a:t> ima binomnu raspodelu je: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𝑋</m:t>
                    </m:r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 smtClean="0">
                        <a:latin typeface="Cambria Math"/>
                        <a:ea typeface="Cambria Math"/>
                      </a:rPr>
                      <m:t>𝑩</m:t>
                    </m:r>
                    <m:d>
                      <m:dPr>
                        <m:ctrlP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d>
                  </m:oMath>
                </a14:m>
                <a:r>
                  <a:rPr lang="sr-Latn-RS" altLang="en-US" sz="1800" dirty="0" smtClean="0"/>
                  <a:t>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U sistemu R, za rad sa binomnom raspodelom koriste se sledeće funkcije: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dbinom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zakon raspodele, </a:t>
                </a:r>
                <a:endParaRPr lang="sr-Latn-RS" altLang="en-US" sz="1800" dirty="0" smtClean="0"/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pbinom</a:t>
                </a:r>
                <a:r>
                  <a:rPr lang="sr-Latn-RS" altLang="en-US" sz="1800" dirty="0" smtClean="0"/>
                  <a:t> – funkcija raspodele,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qbinom</a:t>
                </a:r>
                <a:r>
                  <a:rPr lang="sr-Latn-RS" altLang="en-US" sz="1800" dirty="0" smtClean="0"/>
                  <a:t> – određivanje kvantila,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rbinom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generator </a:t>
                </a:r>
                <a:r>
                  <a:rPr lang="sr-Latn-RS" altLang="en-US" sz="1800" dirty="0" smtClean="0"/>
                  <a:t>pseudoslucajnih brojeva.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Kod ovih funkcija, 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size</a:t>
                </a:r>
                <a:r>
                  <a:rPr lang="sr-Latn-RS" altLang="en-US" sz="1800" dirty="0" smtClean="0"/>
                  <a:t> označava broj nezavisnih proba (to je n u gornjoj formuli), a 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prob</a:t>
                </a:r>
                <a:r>
                  <a:rPr lang="sr-Latn-RS" altLang="en-US" sz="1800" dirty="0" smtClean="0"/>
                  <a:t> označava verovatnoću uspešnog ishoda za jednu probu (u gornjoj formuli, ta veličina je označena sa p).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124864"/>
              </a:xfrm>
              <a:prstGeom prst="rect">
                <a:avLst/>
              </a:prstGeom>
              <a:blipFill rotWithShape="1">
                <a:blip r:embed="rId2"/>
                <a:stretch>
                  <a:fillRect l="-575" t="-595" r="-1006" b="-9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160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Binomna raspodela 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Problem.</a:t>
            </a:r>
            <a:r>
              <a:rPr lang="sr-Latn-RS" sz="1800" dirty="0"/>
              <a:t> Odrediti verovatnocu da student "na srecu" </a:t>
            </a:r>
            <a:r>
              <a:rPr lang="sr-Latn-RS" sz="1800" dirty="0" smtClean="0"/>
              <a:t>tačno da </a:t>
            </a:r>
            <a:r>
              <a:rPr lang="sr-Latn-RS" sz="1800" dirty="0"/>
              <a:t>4 </a:t>
            </a:r>
            <a:r>
              <a:rPr lang="sr-Latn-RS" sz="1800" dirty="0" smtClean="0"/>
              <a:t>odgovora </a:t>
            </a:r>
            <a:r>
              <a:rPr lang="sr-Latn-RS" sz="1800" dirty="0"/>
              <a:t>na 12 pitanja </a:t>
            </a:r>
            <a:r>
              <a:rPr lang="sr-Latn-RS" sz="1800" dirty="0" smtClean="0"/>
              <a:t>(</a:t>
            </a:r>
            <a:r>
              <a:rPr lang="sr-Latn-RS" sz="1800" dirty="0"/>
              <a:t>za svako pitanje je </a:t>
            </a:r>
            <a:r>
              <a:rPr lang="sr-Latn-RS" sz="1800" dirty="0" smtClean="0"/>
              <a:t>ponuđeno </a:t>
            </a:r>
            <a:r>
              <a:rPr lang="sr-Latn-RS" sz="1800" dirty="0"/>
              <a:t>5 alternativa za odgovor</a:t>
            </a:r>
            <a:r>
              <a:rPr lang="sr-Latn-RS" sz="1800" dirty="0" smtClean="0"/>
              <a:t>).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Rešenje.</a:t>
            </a:r>
            <a:r>
              <a:rPr lang="sr-Latn-RS" altLang="en-US" sz="1800" dirty="0" smtClean="0"/>
              <a:t> Verovatnoća da student tačno odgovori na jedno pitanje je 1/5=0.2. Korišćenjem funkcije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qbinom</a:t>
            </a:r>
            <a:r>
              <a:rPr lang="sr-Latn-RS" altLang="en-US" sz="1800" dirty="0" smtClean="0"/>
              <a:t> dobija se: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Dakle, verovatnoća je da student „na sreću“ pogodi tačno 4 odgovora je približno 13,3%.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/>
              <a:t>Problem.</a:t>
            </a:r>
            <a:r>
              <a:rPr lang="sr-Latn-RS" sz="1800" dirty="0"/>
              <a:t> Odrediti verovatnocu da student </a:t>
            </a:r>
            <a:r>
              <a:rPr lang="sr-Latn-RS" sz="1800" dirty="0" smtClean="0"/>
              <a:t>„pogodi" ne više od 4 </a:t>
            </a:r>
            <a:r>
              <a:rPr lang="sr-Latn-RS" sz="1800" dirty="0"/>
              <a:t>odgovora na 12 pitanja (za svako pitanje je </a:t>
            </a:r>
            <a:r>
              <a:rPr lang="sr-Latn-RS" sz="1800" dirty="0" smtClean="0"/>
              <a:t>ponuđeno </a:t>
            </a:r>
            <a:r>
              <a:rPr lang="sr-Latn-RS" sz="1800" dirty="0"/>
              <a:t>5 alternativa za odgovor).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/>
              <a:t>Rešenje.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Korišćenjem funkcije za zakon raspodele verovatnoća binomne promenljive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qbinom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se dobija: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Verovatnoća </a:t>
            </a:r>
            <a:r>
              <a:rPr lang="sr-Latn-RS" altLang="en-US" sz="1800" dirty="0"/>
              <a:t>je da student „na sreću“ pogodi </a:t>
            </a:r>
            <a:r>
              <a:rPr lang="sr-Latn-RS" altLang="en-US" sz="1800" dirty="0" smtClean="0"/>
              <a:t>ne više od 4 </a:t>
            </a:r>
            <a:r>
              <a:rPr lang="sr-Latn-RS" altLang="en-US" sz="1800" dirty="0"/>
              <a:t>odgovora je </a:t>
            </a:r>
            <a:r>
              <a:rPr lang="sr-Latn-RS" altLang="en-US" sz="1800" dirty="0" smtClean="0"/>
              <a:t>oko 92,74%.</a:t>
            </a:r>
            <a:endParaRPr lang="sr-Latn-RS" alt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82314" r="37648" b="11756"/>
          <a:stretch/>
        </p:blipFill>
        <p:spPr bwMode="auto">
          <a:xfrm>
            <a:off x="528319" y="2685598"/>
            <a:ext cx="7662660" cy="65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t="82809" r="35468" b="7273"/>
          <a:stretch/>
        </p:blipFill>
        <p:spPr bwMode="auto">
          <a:xfrm>
            <a:off x="538479" y="5222240"/>
            <a:ext cx="7900380" cy="10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240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Binomna raspodela (3)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Odrediti verovatnocu da student </a:t>
            </a:r>
            <a:r>
              <a:rPr lang="sr-Latn-RS" sz="1800" dirty="0" smtClean="0"/>
              <a:t>„na sreću" tačno odgori na ne više od 4 </a:t>
            </a:r>
            <a:r>
              <a:rPr lang="sr-Latn-RS" sz="1800" dirty="0"/>
              <a:t>odgovora na 12 pitanja (za svako pitanje je ponudjeno 5 alternativa za odgovor).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/>
              <a:t>Rešenje.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Isti problem se sada rešava na nešto drugačiji način. Korišćenjem funkcije za kumulativnu raspodelu verovatnoća binomne promenljive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p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binom</a:t>
            </a:r>
            <a:r>
              <a:rPr lang="sr-Latn-RS" altLang="en-US" sz="1800" dirty="0" smtClean="0"/>
              <a:t> se dobija: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Dakle, isto kao u prethodnom problemu (što je i očekivano) verovatnoća </a:t>
            </a:r>
            <a:r>
              <a:rPr lang="sr-Latn-RS" altLang="en-US" sz="1800" dirty="0"/>
              <a:t>je da student „na sreću“ pogodi </a:t>
            </a:r>
            <a:r>
              <a:rPr lang="sr-Latn-RS" altLang="en-US" sz="1800" dirty="0" smtClean="0"/>
              <a:t>ne više od 4 </a:t>
            </a:r>
            <a:r>
              <a:rPr lang="sr-Latn-RS" altLang="en-US" sz="1800" dirty="0"/>
              <a:t>odgovora je </a:t>
            </a:r>
            <a:r>
              <a:rPr lang="sr-Latn-RS" altLang="en-US" sz="1800" dirty="0" smtClean="0"/>
              <a:t>približno 92,74%.</a:t>
            </a:r>
            <a:endParaRPr lang="sr-Latn-RS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t="82645" r="58429" b="12066"/>
          <a:stretch/>
        </p:blipFill>
        <p:spPr bwMode="auto">
          <a:xfrm>
            <a:off x="650239" y="3226189"/>
            <a:ext cx="4992621" cy="58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200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Binomna raspodela (4)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Odrediti raspodelu verovatnoca da student "na </a:t>
            </a:r>
            <a:r>
              <a:rPr lang="sr-Latn-RS" sz="1800" dirty="0" smtClean="0"/>
              <a:t>sreću</a:t>
            </a:r>
            <a:r>
              <a:rPr lang="sr-Latn-RS" sz="1800" dirty="0"/>
              <a:t>" pogodi </a:t>
            </a:r>
            <a:r>
              <a:rPr lang="sr-Latn-RS" sz="1800" dirty="0" smtClean="0"/>
              <a:t>tačno </a:t>
            </a:r>
            <a:r>
              <a:rPr lang="sr-Latn-RS" sz="1800" dirty="0"/>
              <a:t>x od ukupno n </a:t>
            </a:r>
            <a:r>
              <a:rPr lang="sr-Latn-RS" sz="1800" dirty="0" smtClean="0"/>
              <a:t>pitanja. Verovatnoca </a:t>
            </a:r>
            <a:r>
              <a:rPr lang="sr-Latn-RS" sz="1800" dirty="0"/>
              <a:t>da pogodi jedno pitanje je </a:t>
            </a:r>
            <a:r>
              <a:rPr lang="sr-Latn-RS" sz="1800" dirty="0" smtClean="0"/>
              <a:t>p. Neka u ovom slučaju bude n=12, p=0.45. </a:t>
            </a:r>
            <a:endParaRPr lang="sr-Latn-R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/>
              <a:t>Rešenje.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Prvo se oformi vektor koji predstavlja argumente, pa se korišćenjem funkcije za zakon raspodele verovatnoća binomne promenljive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d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binom</a:t>
            </a:r>
            <a:r>
              <a:rPr lang="sr-Latn-RS" altLang="en-US" sz="1800" dirty="0" smtClean="0"/>
              <a:t> dobije vektor rezultata i onda se funkcijom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plot</a:t>
            </a:r>
            <a:r>
              <a:rPr lang="sr-Latn-RS" altLang="en-US" sz="1800" dirty="0" smtClean="0"/>
              <a:t> izvrši iscrtavanje: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79504" r="47911" b="4297"/>
          <a:stretch/>
        </p:blipFill>
        <p:spPr bwMode="auto">
          <a:xfrm>
            <a:off x="355601" y="3281680"/>
            <a:ext cx="8788400" cy="179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23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Binomna raspodela (5)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8" t="53058" r="2059" b="2975"/>
          <a:stretch/>
        </p:blipFill>
        <p:spPr bwMode="auto">
          <a:xfrm>
            <a:off x="660400" y="1814642"/>
            <a:ext cx="5193686" cy="486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805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Binomna raspodela (6)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Odrediti raspodelu verovatnoca da student "na </a:t>
            </a:r>
            <a:r>
              <a:rPr lang="sr-Latn-RS" sz="1800" dirty="0" smtClean="0"/>
              <a:t>sreću</a:t>
            </a:r>
            <a:r>
              <a:rPr lang="sr-Latn-RS" sz="1800" dirty="0"/>
              <a:t>" pogodi </a:t>
            </a:r>
            <a:r>
              <a:rPr lang="sr-Latn-RS" sz="1800" dirty="0" smtClean="0"/>
              <a:t>x ili manje od </a:t>
            </a:r>
            <a:r>
              <a:rPr lang="sr-Latn-RS" sz="1800" dirty="0"/>
              <a:t>ukupno n </a:t>
            </a:r>
            <a:r>
              <a:rPr lang="sr-Latn-RS" sz="1800" dirty="0" smtClean="0"/>
              <a:t>pitanja. Verovatnoca </a:t>
            </a:r>
            <a:r>
              <a:rPr lang="sr-Latn-RS" sz="1800" dirty="0"/>
              <a:t>da pogodi jedno pitanje je </a:t>
            </a:r>
            <a:r>
              <a:rPr lang="sr-Latn-RS" sz="1800" dirty="0" smtClean="0"/>
              <a:t>p. Neka u ovom slučaju bude n=12, p=0.45. </a:t>
            </a:r>
            <a:endParaRPr lang="sr-Latn-R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/>
              <a:t>Rešenje.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Prvo se oformi vektor koji predstavlja argumente, pa se korišćenjem funkcije za kumulativnu raspodelu verovatnoća binomne promenljive </a:t>
            </a:r>
            <a:r>
              <a:rPr lang="sr-Latn-RS" altLang="en-US" sz="1800" dirty="0">
                <a:solidFill>
                  <a:schemeClr val="accent5">
                    <a:lumMod val="25000"/>
                  </a:schemeClr>
                </a:solidFill>
              </a:rPr>
              <a:t>p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binom</a:t>
            </a:r>
            <a:r>
              <a:rPr lang="sr-Latn-RS" altLang="en-US" sz="1800" dirty="0" smtClean="0"/>
              <a:t> dobije vektor rezultata i onda se funkcijom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plot</a:t>
            </a:r>
            <a:r>
              <a:rPr lang="sr-Latn-RS" altLang="en-US" sz="1800" dirty="0" smtClean="0"/>
              <a:t> izvrši iscrtavanje: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79835" r="48200" b="4132"/>
          <a:stretch/>
        </p:blipFill>
        <p:spPr bwMode="auto">
          <a:xfrm>
            <a:off x="294640" y="3230880"/>
            <a:ext cx="8738235" cy="177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175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Binomna raspodela (7)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8" t="54050" r="1425" b="2810"/>
          <a:stretch/>
        </p:blipFill>
        <p:spPr bwMode="auto">
          <a:xfrm>
            <a:off x="619760" y="1855282"/>
            <a:ext cx="5303544" cy="4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617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Poasonova </a:t>
            </a:r>
            <a:r>
              <a:rPr lang="sr-Latn-RS" altLang="en-US" dirty="0" smtClean="0"/>
              <a:t>raspodela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50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en-US" sz="1800" b="1" i="1" dirty="0" smtClean="0"/>
                  <a:t>Poasonova</a:t>
                </a:r>
                <a:r>
                  <a:rPr lang="sr-Latn-RS" sz="1800" b="1" i="1" dirty="0" smtClean="0"/>
                  <a:t> raspodela </a:t>
                </a:r>
                <a:r>
                  <a:rPr lang="sr-Latn-RS" sz="1800" dirty="0" smtClean="0"/>
                  <a:t>je raspodela diskretne slučajne promenljive. Ona predstavlja raspodelu verovatnoće za broj nezavisnih događaja u datom intervalu.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dirty="0" smtClean="0"/>
                  <a:t>Ako je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i="1">
                        <a:latin typeface="Cambria Math"/>
                      </a:rPr>
                      <m:t>λ</m:t>
                    </m:r>
                  </m:oMath>
                </a14:m>
                <a:r>
                  <a:rPr lang="sr-Latn-RS" sz="1800" dirty="0" smtClean="0"/>
                  <a:t> srednja vrednost za broj događanja događaja u datom intervalu, tada verovatnoća </a:t>
                </a:r>
                <a:r>
                  <a:rPr lang="sr-Latn-RS" sz="1800" dirty="0"/>
                  <a:t>da će </a:t>
                </a:r>
                <a:r>
                  <a:rPr lang="sr-Latn-RS" sz="1800" dirty="0" smtClean="0"/>
                  <a:t>datom intervalu biti </a:t>
                </a:r>
                <a:r>
                  <a:rPr lang="sr-Latn-RS" sz="1800" dirty="0"/>
                  <a:t>tačno x </a:t>
                </a:r>
                <a:r>
                  <a:rPr lang="sr-Latn-RS" sz="1800" dirty="0" smtClean="0"/>
                  <a:t>događaja </a:t>
                </a:r>
                <a:r>
                  <a:rPr lang="sr-Latn-RS" sz="1800" dirty="0"/>
                  <a:t>data </a:t>
                </a:r>
                <a:r>
                  <a:rPr lang="sr-Latn-RS" sz="1800" dirty="0" smtClean="0"/>
                  <a:t>sa: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1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sr-Latn-R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sr-Latn-R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sr-Latn-R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en-US" sz="1800" i="1">
                                  <a:latin typeface="Cambria Math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sr-Latn-RS" sz="1800" b="0" i="1" smtClean="0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sr-Latn-RS" sz="1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sr-Latn-RS" sz="1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sr-Latn-RS" sz="1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altLang="en-US" sz="1800" i="1">
                                  <a:latin typeface="Cambria Math"/>
                                </a:rPr>
                                <m:t>λ</m:t>
                              </m:r>
                            </m:sup>
                          </m:sSup>
                        </m:num>
                        <m:den>
                          <m:r>
                            <a:rPr lang="sr-Latn-RS" sz="1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sr-Latn-RS" sz="1800" b="0" i="1" smtClean="0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sr-Latn-R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/>
                  <a:t>Zapis da slučajna promenljiva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</m:oMath>
                </a14:m>
                <a:r>
                  <a:rPr lang="sr-Latn-RS" altLang="en-US" sz="1800" dirty="0"/>
                  <a:t> ima </a:t>
                </a:r>
                <a:r>
                  <a:rPr lang="sr-Latn-RS" altLang="en-US" sz="1800" dirty="0" smtClean="0"/>
                  <a:t>Poasonovu raspodelu </a:t>
                </a:r>
                <a:r>
                  <a:rPr lang="sr-Latn-RS" altLang="en-US" sz="1800" dirty="0"/>
                  <a:t>je: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 baseline="0" smtClean="0">
                        <a:latin typeface="Cambria Math"/>
                        <a:ea typeface="Cambria Math"/>
                      </a:rPr>
                      <m:t>𝑷</m:t>
                    </m:r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en-US" sz="1800" i="1">
                            <a:latin typeface="Cambria Math"/>
                          </a:rPr>
                          <m:t>λ</m:t>
                        </m:r>
                      </m:e>
                    </m:d>
                  </m:oMath>
                </a14:m>
                <a:r>
                  <a:rPr lang="sr-Latn-RS" altLang="en-US" sz="1800" dirty="0"/>
                  <a:t>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dirty="0" smtClean="0"/>
                  <a:t>Kada </a:t>
                </a:r>
                <a:r>
                  <a:rPr lang="sr-Latn-RS" sz="1800" dirty="0"/>
                  <a:t>je</a:t>
                </a:r>
                <a:r>
                  <a:rPr lang="vi-VN" sz="1800" dirty="0"/>
                  <a:t> </a:t>
                </a:r>
                <a:r>
                  <a:rPr lang="sr-Latn-RS" sz="1800" dirty="0"/>
                  <a:t>kod binomne raspodele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</a:rPr>
                      <m:t>𝑛</m:t>
                    </m:r>
                    <m:r>
                      <a:rPr lang="sr-Latn-RS" sz="1800" i="1">
                        <a:latin typeface="Cambria Math"/>
                        <a:ea typeface="Cambria Math"/>
                      </a:rPr>
                      <m:t>≥30</m:t>
                    </m:r>
                  </m:oMath>
                </a14:m>
                <a:r>
                  <a:rPr lang="vi-VN" sz="1800" dirty="0"/>
                  <a:t> i</a:t>
                </a:r>
                <a:r>
                  <a:rPr lang="sr-Latn-RS" sz="1800" dirty="0"/>
                  <a:t>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</a:rPr>
                      <m:t>𝑛𝑝</m:t>
                    </m:r>
                    <m:r>
                      <a:rPr lang="sr-Latn-RS" sz="1800" i="1">
                        <a:latin typeface="Cambria Math"/>
                        <a:ea typeface="Cambria Math"/>
                      </a:rPr>
                      <m:t>&lt;10</m:t>
                    </m:r>
                  </m:oMath>
                </a14:m>
                <a:r>
                  <a:rPr lang="vi-VN" sz="1800" dirty="0"/>
                  <a:t>, razlika između binomne i Puasonove</a:t>
                </a:r>
                <a:r>
                  <a:rPr lang="sr-Latn-RS" sz="1800" dirty="0"/>
                  <a:t> </a:t>
                </a:r>
                <a:r>
                  <a:rPr lang="vi-VN" sz="1800" dirty="0"/>
                  <a:t>raspodele je vrlo mala</a:t>
                </a:r>
                <a:r>
                  <a:rPr lang="sr-Latn-RS" sz="1800" dirty="0"/>
                  <a:t>, pa se u tim slučajevima binomna raspodela može aproksimirati </a:t>
                </a:r>
                <a:r>
                  <a:rPr lang="sr-Latn-RS" sz="1800" dirty="0" smtClean="0"/>
                  <a:t>Poasonovom, gde je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i="1">
                        <a:latin typeface="Cambria Math"/>
                      </a:rPr>
                      <m:t>λ</m:t>
                    </m:r>
                    <m:r>
                      <a:rPr lang="el-GR" altLang="en-US" sz="180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𝑛𝑝</m:t>
                    </m:r>
                  </m:oMath>
                </a14:m>
                <a:r>
                  <a:rPr lang="sr-Latn-RS" sz="1800" dirty="0" smtClean="0"/>
                  <a:t>.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U sistemu R, za rad sa Posaonovom raspodelom koriste se sledeće funkcije: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dpois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zakon raspodele, </a:t>
                </a:r>
                <a:endParaRPr lang="sr-Latn-RS" altLang="en-US" sz="1800" dirty="0" smtClean="0"/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ppois</a:t>
                </a:r>
                <a:r>
                  <a:rPr lang="sr-Latn-RS" altLang="en-US" sz="1800" dirty="0" smtClean="0"/>
                  <a:t> – funkcija raspodele,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qpois</a:t>
                </a:r>
                <a:r>
                  <a:rPr lang="sr-Latn-RS" altLang="en-US" sz="1800" dirty="0" smtClean="0"/>
                  <a:t> – određivanje kvantila,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rpois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generator </a:t>
                </a:r>
                <a:r>
                  <a:rPr lang="sr-Latn-RS" altLang="en-US" sz="1800" dirty="0" smtClean="0"/>
                  <a:t>pseudoslucajnih brojeva.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lambda </a:t>
                </a:r>
                <a:r>
                  <a:rPr lang="sr-Latn-RS" altLang="en-US" sz="1800" dirty="0" smtClean="0"/>
                  <a:t>označava </a:t>
                </a:r>
                <a:r>
                  <a:rPr lang="vi-VN" altLang="en-US" sz="1800" dirty="0" smtClean="0"/>
                  <a:t>srednj</a:t>
                </a:r>
                <a:r>
                  <a:rPr lang="sr-Latn-RS" altLang="en-US" sz="1800" dirty="0" smtClean="0"/>
                  <a:t>u</a:t>
                </a:r>
                <a:r>
                  <a:rPr lang="vi-VN" altLang="en-US" sz="1800" dirty="0" smtClean="0"/>
                  <a:t> </a:t>
                </a:r>
                <a:r>
                  <a:rPr lang="vi-VN" altLang="en-US" sz="1800" dirty="0"/>
                  <a:t>vrednost </a:t>
                </a:r>
                <a:r>
                  <a:rPr lang="sr-Latn-RS" altLang="en-US" sz="1800" dirty="0" smtClean="0"/>
                  <a:t>broja </a:t>
                </a:r>
                <a:r>
                  <a:rPr lang="vi-VN" altLang="en-US" sz="1800" dirty="0" smtClean="0"/>
                  <a:t>događaja </a:t>
                </a:r>
                <a:r>
                  <a:rPr lang="vi-VN" altLang="en-US" sz="1800" dirty="0"/>
                  <a:t>u datom </a:t>
                </a:r>
                <a:r>
                  <a:rPr lang="vi-VN" altLang="en-US" sz="1800" dirty="0" smtClean="0"/>
                  <a:t>intervalu</a:t>
                </a:r>
                <a:r>
                  <a:rPr lang="sr-Latn-RS" altLang="en-US" sz="1800" dirty="0" smtClean="0"/>
                  <a:t> (tj.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i="1" smtClean="0">
                        <a:latin typeface="Cambria Math"/>
                      </a:rPr>
                      <m:t>λ</m:t>
                    </m:r>
                    <m:r>
                      <a:rPr lang="sr-Latn-RS" altLang="en-US" sz="18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 smtClean="0"/>
                  <a:t>u gornjoj formuli).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509393"/>
              </a:xfrm>
              <a:prstGeom prst="rect">
                <a:avLst/>
              </a:prstGeom>
              <a:blipFill rotWithShape="1">
                <a:blip r:embed="rId2"/>
                <a:stretch>
                  <a:fillRect l="-575" t="-553" r="-287" b="-7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852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Poasonova </a:t>
            </a:r>
            <a:r>
              <a:rPr lang="sr-Latn-RS" altLang="en-US" dirty="0" smtClean="0"/>
              <a:t>raspodela 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Problem.</a:t>
            </a:r>
            <a:r>
              <a:rPr lang="sr-Latn-RS" sz="1800" dirty="0"/>
              <a:t> </a:t>
            </a:r>
            <a:r>
              <a:rPr lang="sr-Latn-RS" sz="1800" dirty="0" smtClean="0"/>
              <a:t>Neka </a:t>
            </a:r>
            <a:r>
              <a:rPr lang="sr-Latn-RS" sz="1800" dirty="0"/>
              <a:t>12 </a:t>
            </a:r>
            <a:r>
              <a:rPr lang="sr-Latn-RS" sz="1800" dirty="0" smtClean="0"/>
              <a:t>automobila u </a:t>
            </a:r>
            <a:r>
              <a:rPr lang="sr-Latn-RS" sz="1800" dirty="0"/>
              <a:t>proseku predje preko mosta za 1 </a:t>
            </a:r>
            <a:r>
              <a:rPr lang="sr-Latn-RS" sz="1800" dirty="0" smtClean="0"/>
              <a:t>minut. Odrediti </a:t>
            </a:r>
            <a:r>
              <a:rPr lang="sr-Latn-RS" sz="1800" dirty="0"/>
              <a:t>verovatnocu da u datom minutu preko </a:t>
            </a:r>
            <a:r>
              <a:rPr lang="sr-Latn-RS" sz="1800" dirty="0" smtClean="0"/>
              <a:t>mosta pređe tačno 16 automobila.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Rešenje.</a:t>
            </a:r>
            <a:r>
              <a:rPr lang="sr-Latn-RS" altLang="en-US" sz="1800" dirty="0" smtClean="0"/>
              <a:t> Korišćenjem funkcije za zakon raspodele verovatnoća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qpois</a:t>
            </a:r>
            <a:r>
              <a:rPr lang="sr-Latn-RS" altLang="en-US" sz="1800" dirty="0" smtClean="0"/>
              <a:t> dobija se: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Dakle, verovatnoća da preko mosta pređe tokom jednog minuta pređe tačno 16 automobila je približno 5,43%.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/>
              <a:t>Problem.</a:t>
            </a:r>
            <a:r>
              <a:rPr lang="sr-Latn-RS" sz="1800" dirty="0"/>
              <a:t> Neka 12 automobila u proseku predje preko mosta za 1 minut. Odrediti verovatnocu da u datom minutu preko mosta pređe </a:t>
            </a:r>
            <a:r>
              <a:rPr lang="sr-Latn-RS" sz="1800" dirty="0" smtClean="0"/>
              <a:t>17 ili više automobila.</a:t>
            </a:r>
            <a:endParaRPr lang="sr-Latn-R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/>
              <a:t>Rešenje.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Korišćenjem funkcije za kumulativnu raspodelu verovatnoća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ppois</a:t>
            </a:r>
            <a:r>
              <a:rPr lang="sr-Latn-RS" altLang="en-US" sz="1800" dirty="0" smtClean="0"/>
              <a:t> se prvo odredi verovatnoća da je preko mosta za minut prošlo 16 ili manje automobila, a konačan rezultat se dobije kad se od jedinice oduzme ta razlika 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Verovatnoća </a:t>
            </a:r>
            <a:r>
              <a:rPr lang="sr-Latn-RS" altLang="en-US" sz="1800" dirty="0"/>
              <a:t>da preko mosta pređe tokom jednog minuta pređe </a:t>
            </a:r>
            <a:r>
              <a:rPr lang="sr-Latn-RS" altLang="en-US" sz="1800" dirty="0" smtClean="0"/>
              <a:t>17 ili više automobila </a:t>
            </a:r>
            <a:r>
              <a:rPr lang="sr-Latn-RS" altLang="en-US" sz="1800" dirty="0"/>
              <a:t>je približno </a:t>
            </a:r>
            <a:r>
              <a:rPr lang="sr-Latn-RS" altLang="en-US" sz="1800" dirty="0" smtClean="0"/>
              <a:t>1,01%.</a:t>
            </a:r>
            <a:endParaRPr lang="sr-Latn-RS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86988" r="73331" b="6506"/>
          <a:stretch/>
        </p:blipFill>
        <p:spPr bwMode="auto">
          <a:xfrm>
            <a:off x="549275" y="2379785"/>
            <a:ext cx="4410293" cy="63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87204" r="64248" b="4601"/>
          <a:stretch/>
        </p:blipFill>
        <p:spPr bwMode="auto">
          <a:xfrm>
            <a:off x="619613" y="5310552"/>
            <a:ext cx="5971707" cy="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9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Sredina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4551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b="1" i="1" dirty="0" smtClean="0"/>
                  <a:t>Sredina</a:t>
                </a:r>
                <a:r>
                  <a:rPr lang="sr-Latn-RS" altLang="en-US" sz="1800" dirty="0" smtClean="0"/>
                  <a:t> posmatrane promenljive je numerička mera centralne tendencije za vrednosti podataka.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Sredina se određuje tako što se suma vrednosti podataka podeli sa brojem podataka.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Dakle, za uzorak dimenzije </a:t>
                </a:r>
                <a14:m>
                  <m:oMath xmlns:m="http://schemas.openxmlformats.org/officeDocument/2006/math">
                    <m:r>
                      <a:rPr lang="sr-Latn-RS" altLang="en-US" sz="18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sr-Latn-RS" altLang="en-US" sz="1800" dirty="0" smtClean="0"/>
                  <a:t>, </a:t>
                </a:r>
                <a:r>
                  <a:rPr lang="sr-Latn-RS" altLang="en-US" sz="1800" b="1" i="1" dirty="0" smtClean="0"/>
                  <a:t>sredina uzorka </a:t>
                </a:r>
                <a:r>
                  <a:rPr lang="sr-Latn-RS" altLang="en-US" sz="1800" dirty="0" smtClean="0"/>
                  <a:t>se određuje po sledećoj formuli: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sr-Latn-RS" altLang="en-US" sz="18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sr-Latn-RS" alt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r-Latn-RS" altLang="en-US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altLang="en-US" sz="18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r-Latn-RS" alt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altLang="en-US" sz="1800" i="1">
                              <a:latin typeface="Cambria Math"/>
                            </a:rPr>
                            <m:t>𝑖</m:t>
                          </m:r>
                          <m:r>
                            <a:rPr lang="sr-Latn-RS" alt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altLang="en-US" sz="18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sr-Latn-RS" alt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r-Latn-RS" alt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:r>
                  <a:rPr lang="sr-Latn-RS" altLang="en-US" sz="1800" dirty="0" smtClean="0"/>
                  <a:t>Slično tome, za populaciju koja broji </a:t>
                </a:r>
                <a14:m>
                  <m:oMath xmlns:m="http://schemas.openxmlformats.org/officeDocument/2006/math">
                    <m:r>
                      <a:rPr lang="sr-Latn-RS" altLang="en-US" sz="18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sr-Latn-RS" altLang="en-US" sz="1800" dirty="0" smtClean="0"/>
                  <a:t> jedinki, </a:t>
                </a:r>
                <a:r>
                  <a:rPr lang="sr-Latn-RS" altLang="en-US" sz="1800" b="1" i="1" dirty="0" smtClean="0"/>
                  <a:t>sredina populacije </a:t>
                </a:r>
                <a:r>
                  <a:rPr lang="sr-Latn-RS" altLang="en-US" sz="1800" dirty="0" smtClean="0"/>
                  <a:t>se određuje na sledeći način: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altLang="en-US" sz="180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sr-Latn-RS" alt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altLang="en-US" sz="1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r-Latn-RS" altLang="en-US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altLang="en-US" sz="18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r-Latn-RS" altLang="en-US" sz="18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altLang="en-US" sz="1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sr-Latn-RS" altLang="en-US" sz="1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altLang="en-US" sz="1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sr-Latn-RS" alt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r-Latn-RS" alt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r-Latn-RS" alt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FontTx/>
                  <a:buNone/>
                </a:pPr>
                <a:r>
                  <a:rPr lang="sr-Latn-RS" altLang="en-US" sz="1800" dirty="0" smtClean="0"/>
                  <a:t>U sistemu R, sredina se određuje korišćenjem funkcije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mean</a:t>
                </a:r>
                <a:r>
                  <a:rPr lang="sr-Latn-RS" altLang="en-US" sz="1800" dirty="0" smtClean="0"/>
                  <a:t>.</a:t>
                </a: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4551374"/>
              </a:xfrm>
              <a:prstGeom prst="rect">
                <a:avLst/>
              </a:prstGeom>
              <a:blipFill rotWithShape="1">
                <a:blip r:embed="rId2"/>
                <a:stretch>
                  <a:fillRect l="-575" t="-669" r="-1221" b="-12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3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Poasonova</a:t>
            </a:r>
            <a:r>
              <a:rPr lang="sr-Latn-RS" altLang="en-US" dirty="0" smtClean="0"/>
              <a:t> raspodela (3)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</a:t>
            </a:r>
            <a:r>
              <a:rPr lang="vi-VN" sz="1800" dirty="0"/>
              <a:t>Neka 12 automobila u proseku predje preko mosta za 1 minut. Odrediti verovatnocu da u datom minutu preko mosta pređe 17 ili više </a:t>
            </a:r>
            <a:r>
              <a:rPr lang="vi-VN" sz="1800" dirty="0" smtClean="0"/>
              <a:t>automobila</a:t>
            </a:r>
            <a:r>
              <a:rPr lang="sr-Latn-RS" sz="1800" dirty="0" smtClean="0"/>
              <a:t>.</a:t>
            </a:r>
            <a:endParaRPr lang="sr-Latn-R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/>
              <a:t>Rešenje.</a:t>
            </a:r>
            <a:r>
              <a:rPr lang="sr-Latn-RS" altLang="en-US" sz="1800" dirty="0"/>
              <a:t> </a:t>
            </a:r>
            <a:r>
              <a:rPr lang="en-US" altLang="en-US" sz="1800" dirty="0"/>
              <a:t>P</a:t>
            </a:r>
            <a:r>
              <a:rPr lang="sr-Latn-RS" altLang="en-US" sz="1800" dirty="0" smtClean="0"/>
              <a:t>roblem </a:t>
            </a:r>
            <a:r>
              <a:rPr lang="en-US" altLang="en-US" sz="1800" dirty="0" err="1" smtClean="0"/>
              <a:t>i</a:t>
            </a:r>
            <a:r>
              <a:rPr lang="sr-Latn-RS" altLang="en-US" sz="1800" dirty="0" smtClean="0"/>
              <a:t>z prethodnog primera se sada rešava na nešto drugačiji način. Korišćenjem funkcije za kumulativnu raspodelu verovatnoća binomne promenljive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pbinom</a:t>
            </a:r>
            <a:r>
              <a:rPr lang="sr-Latn-RS" altLang="en-US" sz="1800" dirty="0" smtClean="0"/>
              <a:t>, pri čemu se imenovani argument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lower</a:t>
            </a:r>
            <a:r>
              <a:rPr lang="sr-Latn-RS" altLang="en-US" sz="1800" dirty="0" smtClean="0"/>
              <a:t> postavi na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FALSE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(što ukazuje da se računa gornja a ne donja vrednost), direktno se dobija traženi rezultat: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Dakle, isto kao u prethodnom problemu (što je i očekivano) </a:t>
            </a:r>
            <a:r>
              <a:rPr lang="sr-Latn-RS" altLang="en-US" sz="1800" dirty="0"/>
              <a:t>da preko mosta pređe tokom jednog minuta pređe 17 ili više automobila je približno 1,01%.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" t="80518" r="64076" b="7836"/>
          <a:stretch/>
        </p:blipFill>
        <p:spPr bwMode="auto">
          <a:xfrm>
            <a:off x="668212" y="3259025"/>
            <a:ext cx="5971707" cy="113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948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Poasonova</a:t>
            </a:r>
            <a:r>
              <a:rPr lang="sr-Latn-RS" altLang="en-US" dirty="0"/>
              <a:t> raspodela </a:t>
            </a:r>
            <a:r>
              <a:rPr lang="sr-Latn-RS" altLang="en-US" dirty="0" smtClean="0"/>
              <a:t>(4)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</a:t>
            </a:r>
            <a:r>
              <a:rPr lang="pl-PL" sz="1800" dirty="0"/>
              <a:t>Prikazati zakon funkcije raspodele za Poasonovu </a:t>
            </a:r>
            <a:r>
              <a:rPr lang="pl-PL" sz="1800" dirty="0" smtClean="0"/>
              <a:t>raspodelu</a:t>
            </a:r>
            <a:r>
              <a:rPr lang="sr-Latn-RS" sz="1800" dirty="0" smtClean="0"/>
              <a:t>. Neka u ovom slučaju bude </a:t>
            </a:r>
            <a:r>
              <a:rPr lang="el-GR" sz="1800" dirty="0" smtClean="0"/>
              <a:t>λ</a:t>
            </a:r>
            <a:r>
              <a:rPr lang="sr-Latn-RS" sz="1800" dirty="0" smtClean="0"/>
              <a:t>=12. </a:t>
            </a:r>
            <a:endParaRPr lang="sr-Latn-R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/>
              <a:t>Rešenje.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Prvo se oformi vektor koji predstavlja argumente, pa se korišćenjem funkcije za zakon raspodele verovatnoća Poasonove promenljive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dpois</a:t>
            </a:r>
            <a:r>
              <a:rPr lang="sr-Latn-RS" altLang="en-US" sz="1800" dirty="0" smtClean="0"/>
              <a:t> dobije vektor rezultata i na kraju se funkcijom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plot</a:t>
            </a:r>
            <a:r>
              <a:rPr lang="sr-Latn-RS" altLang="en-US" sz="1800" dirty="0" smtClean="0"/>
              <a:t> izvrši iscrtavanje: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80613" r="67485" b="9561"/>
          <a:stretch/>
        </p:blipFill>
        <p:spPr bwMode="auto">
          <a:xfrm>
            <a:off x="621320" y="3048000"/>
            <a:ext cx="5401967" cy="96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01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Poasonova</a:t>
            </a:r>
            <a:r>
              <a:rPr lang="sr-Latn-RS" altLang="en-US" dirty="0"/>
              <a:t> raspodela </a:t>
            </a:r>
            <a:r>
              <a:rPr lang="sr-Latn-RS" altLang="en-US" dirty="0" smtClean="0"/>
              <a:t>(5)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4" t="55931" r="2456" b="3954"/>
          <a:stretch/>
        </p:blipFill>
        <p:spPr bwMode="auto">
          <a:xfrm>
            <a:off x="549275" y="2215660"/>
            <a:ext cx="5106527" cy="392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566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Poasonova</a:t>
            </a:r>
            <a:r>
              <a:rPr lang="sr-Latn-RS" altLang="en-US" dirty="0"/>
              <a:t> raspodela </a:t>
            </a:r>
            <a:r>
              <a:rPr lang="sr-Latn-RS" altLang="en-US" dirty="0" smtClean="0"/>
              <a:t>(6)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3370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sr-Latn-RS" sz="1800" dirty="0" smtClean="0"/>
                  <a:t>Prebrojavaju se automobili koji prelaze preko mosta. Neka slučajna promenljiva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sr-Latn-RS" sz="1800" dirty="0" smtClean="0"/>
                  <a:t> predstavlja broj automobila ima Posaonovu raspodelu. Neka lambda, tj. parametar koji predstavlja broj automobila koji </a:t>
                </a:r>
                <a:r>
                  <a:rPr lang="sr-Latn-RS" sz="1800" dirty="0"/>
                  <a:t>u proseku predje preko mosta za 1 </a:t>
                </a:r>
                <a:r>
                  <a:rPr lang="sr-Latn-RS" sz="1800" dirty="0" smtClean="0"/>
                  <a:t>minut ima vrednost 12. Odrediti </a:t>
                </a:r>
                <a:r>
                  <a:rPr lang="sr-Latn-RS" sz="1800" dirty="0"/>
                  <a:t>kumulativnu </a:t>
                </a:r>
                <a:r>
                  <a:rPr lang="sr-Latn-RS" sz="1800" dirty="0" smtClean="0"/>
                  <a:t>raspodelu za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</a:rPr>
                      <m:t>𝑋</m:t>
                    </m:r>
                  </m:oMath>
                </a14:m>
                <a:r>
                  <a:rPr lang="sr-Latn-RS" sz="1800" dirty="0" smtClean="0"/>
                  <a:t>, </a:t>
                </a:r>
                <a:r>
                  <a:rPr lang="sr-Latn-RS" sz="1800" dirty="0"/>
                  <a:t>tj.  verovatnocu da u datom minutu </a:t>
                </a:r>
                <a:r>
                  <a:rPr lang="sr-Latn-RS" sz="1800" dirty="0" smtClean="0"/>
                  <a:t>broj automobila koji prelaze preko mosta bude manji ili jednak od x. 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pa se korišćenjem funkcije za kumulativnu raspodelu verovatnoća Poasonove promenljive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ppois</a:t>
                </a:r>
                <a:r>
                  <a:rPr lang="sr-Latn-RS" altLang="en-US" sz="1800" dirty="0" smtClean="0"/>
                  <a:t> dobije vektor rezultata, a na kraju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izvrši 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3370153"/>
              </a:xfrm>
              <a:prstGeom prst="rect">
                <a:avLst/>
              </a:prstGeom>
              <a:blipFill rotWithShape="1">
                <a:blip r:embed="rId2"/>
                <a:stretch>
                  <a:fillRect l="-575" t="-9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82243" r="65660" b="7932"/>
          <a:stretch/>
        </p:blipFill>
        <p:spPr bwMode="auto">
          <a:xfrm>
            <a:off x="549275" y="4091356"/>
            <a:ext cx="5718374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51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Poasonova</a:t>
            </a:r>
            <a:r>
              <a:rPr lang="sr-Latn-RS" altLang="en-US" dirty="0"/>
              <a:t> raspodela </a:t>
            </a:r>
            <a:r>
              <a:rPr lang="sr-Latn-RS" altLang="en-US" dirty="0" smtClean="0"/>
              <a:t>(7)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8" t="54637" r="1968" b="3092"/>
          <a:stretch/>
        </p:blipFill>
        <p:spPr bwMode="auto">
          <a:xfrm>
            <a:off x="549275" y="1817077"/>
            <a:ext cx="5148807" cy="413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774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Uniformna raspodela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1919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i="1" dirty="0" smtClean="0"/>
                  <a:t>Uniformna (ravnomerna) raspodela </a:t>
                </a:r>
                <a:r>
                  <a:rPr lang="sr-Latn-RS" sz="1800" dirty="0" smtClean="0"/>
                  <a:t>je raspodela neprekidne slučajne promenljive. Ona predstavlja raspodelu promenljive čija se vrednost dobija slučajnim izborom iz intervlala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r-Latn-RS" sz="1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sr-Latn-RS" sz="1800" b="0" i="1" smtClean="0">
                            <a:latin typeface="Cambria Math"/>
                          </a:rPr>
                          <m:t>𝑎</m:t>
                        </m:r>
                        <m:r>
                          <a:rPr lang="sr-Latn-RS" sz="1800" b="0" i="1" smtClean="0">
                            <a:latin typeface="Cambria Math"/>
                          </a:rPr>
                          <m:t>,</m:t>
                        </m:r>
                        <m:r>
                          <a:rPr lang="sr-Latn-RS" sz="1800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sr-Latn-RS" sz="1800" dirty="0" smtClean="0"/>
                  <a:t>. Funkcija gustine raspodele ove slučajne promenljive data je sledećom formulom: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1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sr-Latn-R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sr-Latn-RS" sz="1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sz="1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sr-Latn-RS" sz="18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sr-Latn-RS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r-Latn-RS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  <m:r>
                                      <a:rPr lang="sr-Latn-RS" sz="18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sr-Latn-RS" sz="18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lang="sr-Latn-RS" sz="18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sr-Latn-RS" sz="18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sr-Latn-RS" sz="1800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r>
                                  <a:rPr lang="sr-Latn-RS" sz="18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𝑖𝑛𝑎</m:t>
                                </m:r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č</m:t>
                                </m:r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r-Latn-R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/>
                  <a:t>Zapis da slučajna promenljiva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</m:oMath>
                </a14:m>
                <a:r>
                  <a:rPr lang="sr-Latn-RS" altLang="en-US" sz="1800" dirty="0"/>
                  <a:t> ima </a:t>
                </a:r>
                <a:r>
                  <a:rPr lang="sr-Latn-RS" altLang="en-US" sz="1800" dirty="0" smtClean="0"/>
                  <a:t>Uniformnu raspodelu </a:t>
                </a:r>
                <a:r>
                  <a:rPr lang="sr-Latn-RS" altLang="en-US" sz="1800" dirty="0"/>
                  <a:t>je: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 smtClean="0">
                        <a:latin typeface="Cambria Math"/>
                        <a:ea typeface="Cambria Math"/>
                      </a:rPr>
                      <m:t>𝑼</m:t>
                    </m:r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𝑎</m:t>
                        </m:r>
                        <m:r>
                          <a:rPr lang="sr-Latn-RS" altLang="en-US" sz="1800" b="0" i="1" smtClean="0">
                            <a:latin typeface="Cambria Math"/>
                          </a:rPr>
                          <m:t>,</m:t>
                        </m:r>
                        <m:r>
                          <a:rPr lang="sr-Latn-RS" altLang="en-US" sz="1800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sr-Latn-RS" altLang="en-US" sz="1800" dirty="0"/>
                  <a:t>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U sistemu R, za rad sa uniformnom raspodelom koriste se sledeće funkcije: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dunif</a:t>
                </a:r>
                <a:r>
                  <a:rPr lang="sr-Latn-RS" altLang="en-US" sz="1800" dirty="0" smtClean="0"/>
                  <a:t> – funkcija gustine raspodele</a:t>
                </a:r>
                <a:r>
                  <a:rPr lang="sr-Latn-RS" altLang="en-US" sz="1800" dirty="0"/>
                  <a:t>, </a:t>
                </a:r>
                <a:endParaRPr lang="sr-Latn-RS" altLang="en-US" sz="1800" dirty="0" smtClean="0"/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punif</a:t>
                </a:r>
                <a:r>
                  <a:rPr lang="sr-Latn-RS" altLang="en-US" sz="1800" dirty="0" smtClean="0"/>
                  <a:t> – funkcija raspodele,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qunif</a:t>
                </a:r>
                <a:r>
                  <a:rPr lang="sr-Latn-RS" altLang="en-US" sz="1800" dirty="0" smtClean="0"/>
                  <a:t> – određivanje kvantila,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runif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generator </a:t>
                </a:r>
                <a:r>
                  <a:rPr lang="sr-Latn-RS" altLang="en-US" sz="1800" dirty="0" smtClean="0"/>
                  <a:t>pseudoslucajnih brojeva.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Kod ovih funkcija, 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min </a:t>
                </a:r>
                <a:r>
                  <a:rPr lang="sr-Latn-RS" altLang="en-US" sz="1800" dirty="0" smtClean="0"/>
                  <a:t>označava levi kraj intervala (to je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sr-Latn-RS" altLang="en-US" sz="1800" dirty="0" smtClean="0"/>
                  <a:t> u gornjoj formuli), a 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max </a:t>
                </a:r>
                <a:r>
                  <a:rPr lang="sr-Latn-RS" altLang="en-US" sz="1800" dirty="0" smtClean="0"/>
                  <a:t>označava desni kraj intervala (u gornjoj formuli, ta veličina je označena sa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sr-Latn-RS" altLang="en-US" sz="1800" dirty="0" smtClean="0"/>
                  <a:t>).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191934"/>
              </a:xfrm>
              <a:prstGeom prst="rect">
                <a:avLst/>
              </a:prstGeom>
              <a:blipFill rotWithShape="1">
                <a:blip r:embed="rId2"/>
                <a:stretch>
                  <a:fillRect l="-575" t="-587" b="-9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80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Uniformna raspodela 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</a:t>
            </a:r>
            <a:r>
              <a:rPr lang="vi-VN" sz="1800" dirty="0"/>
              <a:t>Oformiti </a:t>
            </a:r>
            <a:r>
              <a:rPr lang="sr-Latn-RS" sz="1800" dirty="0" smtClean="0"/>
              <a:t>osam </a:t>
            </a:r>
            <a:r>
              <a:rPr lang="vi-VN" sz="1800" dirty="0" smtClean="0"/>
              <a:t>pseudoslucajnih </a:t>
            </a:r>
            <a:r>
              <a:rPr lang="vi-VN" sz="1800" dirty="0"/>
              <a:t>brojeva izmedju 1 i 3</a:t>
            </a:r>
            <a:r>
              <a:rPr lang="sr-Latn-RS" sz="1800" dirty="0" smtClean="0"/>
              <a:t>.</a:t>
            </a:r>
            <a:endParaRPr lang="sr-Latn-R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/>
              <a:t>Rešenje.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Ovi </a:t>
            </a:r>
            <a:r>
              <a:rPr lang="pt-BR" altLang="en-US" sz="1800" dirty="0" smtClean="0"/>
              <a:t>pseudoslucajni brojev</a:t>
            </a:r>
            <a:r>
              <a:rPr lang="sr-Latn-RS" altLang="en-US" sz="1800" dirty="0" smtClean="0"/>
              <a:t>i</a:t>
            </a:r>
            <a:r>
              <a:rPr lang="pt-BR" altLang="en-US" sz="1800" dirty="0" smtClean="0"/>
              <a:t> </a:t>
            </a:r>
            <a:r>
              <a:rPr lang="pt-BR" altLang="en-US" sz="1800" dirty="0"/>
              <a:t>ima uniformnu </a:t>
            </a:r>
            <a:r>
              <a:rPr lang="pt-BR" altLang="en-US" sz="1800" dirty="0" smtClean="0"/>
              <a:t>raspodelu</a:t>
            </a:r>
            <a:r>
              <a:rPr lang="sr-Latn-RS" altLang="en-US" sz="1800" dirty="0" smtClean="0"/>
              <a:t> – predstavljaju moguće vrednosti slučajne promenljive sa uniformnom raspodelom i krajevima intervala 1 i 3. Korišćenjem funkcije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runif</a:t>
            </a:r>
            <a:r>
              <a:rPr lang="sr-Latn-RS" altLang="en-US" sz="1800" dirty="0" smtClean="0"/>
              <a:t>, dobija se traženi rezultat: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85694" r="53238" b="8699"/>
          <a:stretch/>
        </p:blipFill>
        <p:spPr bwMode="auto">
          <a:xfrm>
            <a:off x="549275" y="2754635"/>
            <a:ext cx="7870844" cy="54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453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Uniformna </a:t>
            </a:r>
            <a:r>
              <a:rPr lang="sr-Latn-RS" altLang="en-US" dirty="0" smtClean="0"/>
              <a:t>raspodela (3)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198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pl-PL" sz="1800" dirty="0"/>
                  <a:t>Prikazati </a:t>
                </a:r>
                <a:r>
                  <a:rPr lang="pl-PL" sz="1800" dirty="0" smtClean="0"/>
                  <a:t>gustinu raspodele </a:t>
                </a:r>
                <a:r>
                  <a:rPr lang="pl-PL" sz="1800" dirty="0"/>
                  <a:t>za </a:t>
                </a:r>
                <a:r>
                  <a:rPr lang="pl-PL" sz="1800" dirty="0" smtClean="0"/>
                  <a:t>uniformnu raspodelu</a:t>
                </a:r>
                <a:r>
                  <a:rPr lang="sr-Latn-RS" sz="1800" dirty="0" smtClean="0"/>
                  <a:t>, pri čemu je ovom slučaju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</a:rPr>
                      <m:t>𝑎</m:t>
                    </m:r>
                    <m:r>
                      <a:rPr lang="sr-Latn-RS" sz="1800" b="0" i="1" smtClean="0">
                        <a:latin typeface="Cambria Math"/>
                      </a:rPr>
                      <m:t>=1  </m:t>
                    </m:r>
                    <m:r>
                      <a:rPr lang="sr-Latn-RS" sz="1800" b="0" i="1" smtClean="0">
                        <a:latin typeface="Cambria Math"/>
                      </a:rPr>
                      <m:t>𝑏</m:t>
                    </m:r>
                    <m:r>
                      <a:rPr lang="sr-Latn-RS" sz="1800" b="0" i="1" smtClean="0">
                        <a:latin typeface="Cambria Math"/>
                      </a:rPr>
                      <m:t>=3</m:t>
                    </m:r>
                  </m:oMath>
                </a14:m>
                <a:r>
                  <a:rPr lang="sr-Latn-RS" sz="1800" dirty="0" smtClean="0"/>
                  <a:t>. 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pa se korišćenjem funkcije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dunif</a:t>
                </a:r>
                <a:r>
                  <a:rPr lang="sr-Latn-RS" altLang="en-US" sz="1800" dirty="0" smtClean="0"/>
                  <a:t> dobije vektor rezultata i na kraju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izvrši 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1985159"/>
              </a:xfrm>
              <a:prstGeom prst="rect">
                <a:avLst/>
              </a:prstGeom>
              <a:blipFill rotWithShape="1">
                <a:blip r:embed="rId2"/>
                <a:stretch>
                  <a:fillRect l="-575" t="-15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82675" r="57742" b="4816"/>
          <a:stretch/>
        </p:blipFill>
        <p:spPr bwMode="auto">
          <a:xfrm>
            <a:off x="549275" y="2776973"/>
            <a:ext cx="7090223" cy="122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140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Uniformna </a:t>
            </a:r>
            <a:r>
              <a:rPr lang="sr-Latn-RS" altLang="en-US" dirty="0" smtClean="0"/>
              <a:t>raspodela (4)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3" t="55067" r="1968" b="3308"/>
          <a:stretch/>
        </p:blipFill>
        <p:spPr bwMode="auto">
          <a:xfrm>
            <a:off x="549275" y="1828800"/>
            <a:ext cx="5212053" cy="407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817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Uniformna </a:t>
            </a:r>
            <a:r>
              <a:rPr lang="sr-Latn-RS" altLang="en-US" dirty="0" smtClean="0"/>
              <a:t>raspodela (5)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2262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pl-PL" sz="1800" dirty="0"/>
                  <a:t>Prikazati </a:t>
                </a:r>
                <a:r>
                  <a:rPr lang="pl-PL" sz="1800" dirty="0" smtClean="0"/>
                  <a:t>funkciju raspodele </a:t>
                </a:r>
                <a:r>
                  <a:rPr lang="pl-PL" sz="1800" dirty="0"/>
                  <a:t>za </a:t>
                </a:r>
                <a:r>
                  <a:rPr lang="pl-PL" sz="1800" dirty="0" smtClean="0"/>
                  <a:t>slučajnu promenljivu koja ima uniformnu raspodelu</a:t>
                </a:r>
                <a:r>
                  <a:rPr lang="sr-Latn-RS" sz="1800" dirty="0" smtClean="0"/>
                  <a:t>, gde je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</a:rPr>
                      <m:t>𝑎</m:t>
                    </m:r>
                    <m:r>
                      <a:rPr lang="sr-Latn-RS" sz="1800" b="0" i="1" smtClean="0">
                        <a:latin typeface="Cambria Math"/>
                      </a:rPr>
                      <m:t>=1  </m:t>
                    </m:r>
                    <m:r>
                      <a:rPr lang="sr-Latn-RS" sz="1800" b="0" i="1" smtClean="0">
                        <a:latin typeface="Cambria Math"/>
                      </a:rPr>
                      <m:t>𝑏</m:t>
                    </m:r>
                    <m:r>
                      <a:rPr lang="sr-Latn-RS" sz="1800" b="0" i="1" smtClean="0">
                        <a:latin typeface="Cambria Math"/>
                      </a:rPr>
                      <m:t>=3</m:t>
                    </m:r>
                  </m:oMath>
                </a14:m>
                <a:r>
                  <a:rPr lang="sr-Latn-RS" sz="1800" dirty="0" smtClean="0"/>
                  <a:t>. </a:t>
                </a:r>
                <a:r>
                  <a:rPr lang="sr-Latn-RS" sz="1800" dirty="0"/>
                  <a:t>Drugim </a:t>
                </a:r>
                <a:r>
                  <a:rPr lang="sr-Latn-RS" sz="1800" dirty="0" smtClean="0"/>
                  <a:t>rečima, prikazati raspodelu </a:t>
                </a:r>
                <a:r>
                  <a:rPr lang="sr-Latn-RS" sz="1800" dirty="0"/>
                  <a:t>verovatnoca da slucajno izabran broj iz </a:t>
                </a:r>
                <a:r>
                  <a:rPr lang="sr-Latn-RS" sz="1800" dirty="0" smtClean="0"/>
                  <a:t>intervala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r-Latn-RS" sz="1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sr-Latn-RS" sz="1800" b="0" i="1" smtClean="0">
                            <a:latin typeface="Cambria Math"/>
                          </a:rPr>
                          <m:t>1,3</m:t>
                        </m:r>
                      </m:e>
                    </m:d>
                  </m:oMath>
                </a14:m>
                <a:r>
                  <a:rPr lang="sr-Latn-RS" sz="1800" dirty="0" smtClean="0"/>
                  <a:t> bude </a:t>
                </a:r>
                <a:r>
                  <a:rPr lang="sr-Latn-RS" sz="1800" dirty="0"/>
                  <a:t>manji ili jednak od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sr-Latn-RS" sz="1800" dirty="0" smtClean="0"/>
                  <a:t>.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potom se funkcijom </a:t>
                </a:r>
                <a:r>
                  <a:rPr lang="sr-Latn-RS" altLang="en-US" sz="1800" dirty="0">
                    <a:solidFill>
                      <a:schemeClr val="accent5">
                        <a:lumMod val="25000"/>
                      </a:schemeClr>
                    </a:solidFill>
                  </a:rPr>
                  <a:t>p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unif</a:t>
                </a:r>
                <a:r>
                  <a:rPr lang="sr-Latn-RS" altLang="en-US" sz="1800" dirty="0" smtClean="0"/>
                  <a:t> dobije vektor rezultata i na kraju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izvrši 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2262158"/>
              </a:xfrm>
              <a:prstGeom prst="rect">
                <a:avLst/>
              </a:prstGeom>
              <a:blipFill rotWithShape="1">
                <a:blip r:embed="rId2"/>
                <a:stretch>
                  <a:fillRect l="-575" t="-1348" r="-8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82243" r="59083" b="4601"/>
          <a:stretch/>
        </p:blipFill>
        <p:spPr bwMode="auto">
          <a:xfrm>
            <a:off x="549275" y="3026674"/>
            <a:ext cx="6879168" cy="128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73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Sredina 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324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Problem. </a:t>
            </a:r>
            <a:r>
              <a:rPr lang="sr-Latn-RS" altLang="en-US" sz="1800" dirty="0" smtClean="0"/>
              <a:t>Odrediti srednje trajanje erupcije gejzira u okviru sa podacima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Rešenje. </a:t>
            </a:r>
            <a:r>
              <a:rPr lang="sr-Latn-RS" altLang="en-US" sz="1800" dirty="0" smtClean="0"/>
              <a:t>Treba izvršiti isecanje okvira po koloni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eruptions</a:t>
            </a:r>
            <a:r>
              <a:rPr lang="sr-Latn-RS" altLang="en-US" sz="1800" dirty="0" smtClean="0"/>
              <a:t>, pa nad izdvojenim podacima primeniti funkciju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mean</a:t>
            </a:r>
            <a:r>
              <a:rPr lang="sr-Latn-RS" altLang="en-US" sz="1800" dirty="0" smtClean="0"/>
              <a:t>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Dakle, srednje trajanje erupcije gejzira je 3.4878 minuta.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Zadatak 1. </a:t>
            </a:r>
            <a:r>
              <a:rPr lang="sr-Latn-RS" altLang="en-US" sz="1800" dirty="0" smtClean="0"/>
              <a:t>Odrediti srednje trajanje čekanja između dve </a:t>
            </a:r>
            <a:r>
              <a:rPr lang="sr-Latn-RS" altLang="en-US" sz="1800" dirty="0"/>
              <a:t>erupcije u okviru sa podacima </a:t>
            </a:r>
            <a:r>
              <a:rPr lang="sr-Latn-RS" altLang="en-US" sz="1800" dirty="0" smtClean="0"/>
              <a:t>faithful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.</a:t>
            </a:r>
            <a:endParaRPr lang="sr-Latn-RS" alt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3" b="40046"/>
          <a:stretch/>
        </p:blipFill>
        <p:spPr bwMode="auto">
          <a:xfrm>
            <a:off x="582613" y="2397760"/>
            <a:ext cx="8048625" cy="79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9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Uniformna </a:t>
            </a:r>
            <a:r>
              <a:rPr lang="sr-Latn-RS" altLang="en-US" dirty="0" smtClean="0"/>
              <a:t>raspodela (6)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2" t="53990" r="1604" b="2660"/>
          <a:stretch/>
        </p:blipFill>
        <p:spPr bwMode="auto">
          <a:xfrm>
            <a:off x="549275" y="1817076"/>
            <a:ext cx="5275301" cy="424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144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Eksponencionalna raspodela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316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i="1" dirty="0" smtClean="0"/>
                  <a:t>Eksponencionalna raspodela </a:t>
                </a:r>
                <a:r>
                  <a:rPr lang="sr-Latn-RS" sz="1800" dirty="0" smtClean="0"/>
                  <a:t>je raspodela neprekidne slučajne promenljive. Ona predstavlja vreme dešavanja za sekvencu nezavisnih događaja koji se ponavljaju s vremena na vrema u sličajnim intervalima. Ako je sa </a:t>
                </a:r>
                <a14:m>
                  <m:oMath xmlns:m="http://schemas.openxmlformats.org/officeDocument/2006/math">
                    <m:r>
                      <a:rPr lang="sr-Latn-RS" sz="1800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sr-Latn-RS" sz="1800" dirty="0" smtClean="0"/>
                  <a:t> označeno srednje vreme čekanja do sledećeg događaja, tada je funkcija gustine raspodele ovakve slučajne promenljive data sledećom formulom: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1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sr-Latn-R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sr-Latn-RS" sz="1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sz="1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sr-Latn-RS" sz="18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sr-Latn-RS" sz="1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r-Latn-RS" sz="1800" b="0" i="1" smtClean="0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sr-Latn-RS" sz="1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sr-Latn-RS" sz="1800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r-Latn-RS" sz="18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sr-Latn-RS" sz="1800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r-Latn-RS" sz="1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sr-Latn-RS" sz="18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𝜇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sr-Latn-RS" sz="1800" b="0" i="1" smtClean="0">
                                    <a:latin typeface="Cambria Math"/>
                                    <a:ea typeface="Cambria Math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𝑖𝑛𝑎</m:t>
                                </m:r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č</m:t>
                                </m:r>
                                <m:r>
                                  <a:rPr lang="sr-Latn-RS" sz="18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r-Latn-R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/>
                  <a:t>Zapis da slučajna promenljiva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</m:oMath>
                </a14:m>
                <a:r>
                  <a:rPr lang="sr-Latn-RS" altLang="en-US" sz="1800" dirty="0"/>
                  <a:t> ima </a:t>
                </a:r>
                <a:r>
                  <a:rPr lang="sr-Latn-RS" altLang="en-US" sz="1800" dirty="0" smtClean="0"/>
                  <a:t>Eksponencionalnu raspodelu </a:t>
                </a:r>
                <a:r>
                  <a:rPr lang="sr-Latn-RS" altLang="en-US" sz="1800" dirty="0"/>
                  <a:t>je: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 smtClean="0">
                        <a:latin typeface="Cambria Math"/>
                        <a:ea typeface="Cambria Math"/>
                      </a:rPr>
                      <m:t>𝑬</m:t>
                    </m:r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altLang="en-US" sz="1800" i="1">
                            <a:latin typeface="Cambria Math"/>
                          </a:rPr>
                          <m:t>𝜇</m:t>
                        </m:r>
                      </m:e>
                    </m:d>
                  </m:oMath>
                </a14:m>
                <a:r>
                  <a:rPr lang="sr-Latn-RS" altLang="en-US" sz="1800" dirty="0"/>
                  <a:t>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U sistemu R, za rad sa eksponencionalnom raspodelom se koriste: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dexp</a:t>
                </a:r>
                <a:r>
                  <a:rPr lang="sr-Latn-RS" altLang="en-US" sz="1800" dirty="0" smtClean="0"/>
                  <a:t> – funkcija gustine raspodele</a:t>
                </a:r>
                <a:r>
                  <a:rPr lang="sr-Latn-RS" altLang="en-US" sz="1800" dirty="0"/>
                  <a:t>, </a:t>
                </a:r>
                <a:endParaRPr lang="sr-Latn-RS" altLang="en-US" sz="1800" dirty="0" smtClean="0"/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pexp</a:t>
                </a:r>
                <a:r>
                  <a:rPr lang="sr-Latn-RS" altLang="en-US" sz="1800" dirty="0" smtClean="0"/>
                  <a:t> – funkcija raspodele,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qexp</a:t>
                </a:r>
                <a:r>
                  <a:rPr lang="sr-Latn-RS" altLang="en-US" sz="1800" dirty="0" smtClean="0"/>
                  <a:t> – određivanje kvantila,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rexp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generator </a:t>
                </a:r>
                <a:r>
                  <a:rPr lang="sr-Latn-RS" altLang="en-US" sz="1800" dirty="0" smtClean="0"/>
                  <a:t>pseudoslucajnih brojeva.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Kod ovih funkcija, 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rate </a:t>
                </a:r>
                <a:r>
                  <a:rPr lang="sr-Latn-RS" altLang="en-US" sz="1800" dirty="0" smtClean="0"/>
                  <a:t>označava </a:t>
                </a:r>
                <a:r>
                  <a:rPr lang="sr-Latn-RS" sz="1800" dirty="0"/>
                  <a:t>srednje vreme čekanja do sledećeg </a:t>
                </a:r>
                <a:r>
                  <a:rPr lang="sr-Latn-RS" sz="1800" dirty="0" smtClean="0"/>
                  <a:t>događaja </a:t>
                </a:r>
                <a:r>
                  <a:rPr lang="sr-Latn-RS" altLang="en-US" sz="1800" dirty="0" smtClean="0"/>
                  <a:t>(u gornjoj formuli, ta veličina je označena sa </a:t>
                </a:r>
                <a14:m>
                  <m:oMath xmlns:m="http://schemas.openxmlformats.org/officeDocument/2006/math">
                    <m:r>
                      <a:rPr lang="sr-Latn-RS" altLang="en-US" sz="1800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sr-Latn-RS" altLang="en-US" sz="1800" dirty="0" smtClean="0"/>
                  <a:t>).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316264"/>
              </a:xfrm>
              <a:prstGeom prst="rect">
                <a:avLst/>
              </a:prstGeom>
              <a:blipFill rotWithShape="1">
                <a:blip r:embed="rId2"/>
                <a:stretch>
                  <a:fillRect l="-575" t="-573" b="-9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016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Eksponencionalna raspodela </a:t>
            </a:r>
            <a:r>
              <a:rPr lang="sr-Latn-RS" altLang="en-US" dirty="0" smtClean="0"/>
              <a:t>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</a:t>
            </a:r>
            <a:r>
              <a:rPr lang="sr-Latn-RS" sz="1800" dirty="0" smtClean="0"/>
              <a:t>N</a:t>
            </a:r>
            <a:r>
              <a:rPr lang="pl-PL" sz="1800" dirty="0" smtClean="0"/>
              <a:t>eka </a:t>
            </a:r>
            <a:r>
              <a:rPr lang="pl-PL" sz="1800" dirty="0"/>
              <a:t>je srednje vreme za obradu na kasi 3 minuta</a:t>
            </a:r>
            <a:r>
              <a:rPr lang="pl-PL" sz="1800" dirty="0" smtClean="0"/>
              <a:t>. Odrediti verovatnoću </a:t>
            </a:r>
            <a:r>
              <a:rPr lang="pl-PL" sz="1800" dirty="0"/>
              <a:t>da je obrada </a:t>
            </a:r>
            <a:r>
              <a:rPr lang="pl-PL" sz="1800" dirty="0" smtClean="0"/>
              <a:t>završena </a:t>
            </a:r>
            <a:r>
              <a:rPr lang="pl-PL" sz="1800" dirty="0"/>
              <a:t>za manje od 2 </a:t>
            </a:r>
            <a:r>
              <a:rPr lang="pl-PL" sz="1800" dirty="0" smtClean="0"/>
              <a:t>minuta</a:t>
            </a:r>
            <a:r>
              <a:rPr lang="sr-Latn-R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</a:t>
            </a:r>
            <a:r>
              <a:rPr lang="sr-Latn-RS" altLang="en-US" sz="1800" b="1" dirty="0"/>
              <a:t>.</a:t>
            </a:r>
            <a:r>
              <a:rPr lang="sr-Latn-RS" altLang="en-US" sz="1800" dirty="0"/>
              <a:t> </a:t>
            </a:r>
            <a:r>
              <a:rPr lang="sr-Latn-RS" altLang="en-US" sz="1800" dirty="0" smtClean="0"/>
              <a:t>Slučajna promenljiva koja predstavlja vreme čekanja na kasi ima eksponecionalnu raspodelu, pri čemu je brzina obrade je 1/3 musterije po minuti. Korišćenjem funkcije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qexp</a:t>
            </a:r>
            <a:r>
              <a:rPr lang="sr-Latn-RS" altLang="en-US" sz="1800" dirty="0" smtClean="0"/>
              <a:t>, dobija se traženi rezultat – verovatnoća da će obrada biti završena za manje od dva minuta: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Dakle, </a:t>
            </a:r>
            <a:r>
              <a:rPr lang="pl-PL" sz="1800" dirty="0" smtClean="0"/>
              <a:t>verovatnoća </a:t>
            </a:r>
            <a:r>
              <a:rPr lang="pl-PL" sz="1800" dirty="0"/>
              <a:t>da je obrada zavrsena za manje od 2 </a:t>
            </a:r>
            <a:r>
              <a:rPr lang="pl-PL" sz="1800" dirty="0" smtClean="0"/>
              <a:t>minuta je približno 48,66%.</a:t>
            </a: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89647" r="76740" b="4602"/>
          <a:stretch/>
        </p:blipFill>
        <p:spPr bwMode="auto">
          <a:xfrm>
            <a:off x="549275" y="3317630"/>
            <a:ext cx="3798272" cy="56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399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Eksponencionalna </a:t>
            </a:r>
            <a:r>
              <a:rPr lang="sr-Latn-RS" altLang="en-US" dirty="0" smtClean="0"/>
              <a:t>raspodela (3)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198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pl-PL" sz="1800" dirty="0"/>
                  <a:t>Prikazati </a:t>
                </a:r>
                <a:r>
                  <a:rPr lang="pl-PL" sz="1800" dirty="0" smtClean="0"/>
                  <a:t>gustinu raspodele </a:t>
                </a:r>
                <a:r>
                  <a:rPr lang="pl-PL" sz="1800" dirty="0"/>
                  <a:t>za </a:t>
                </a:r>
                <a:r>
                  <a:rPr lang="pl-PL" sz="1800" dirty="0" smtClean="0"/>
                  <a:t>eksponencionalnu raspodelu</a:t>
                </a:r>
                <a:r>
                  <a:rPr lang="sr-Latn-RS" sz="1800" dirty="0" smtClean="0"/>
                  <a:t>, pri čemu je ovom slučaju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sr-Latn-RS" sz="1800" b="0" i="1" smtClean="0">
                        <a:latin typeface="Cambria Math"/>
                      </a:rPr>
                      <m:t>=0.7</m:t>
                    </m:r>
                  </m:oMath>
                </a14:m>
                <a:r>
                  <a:rPr lang="sr-Latn-RS" sz="1800" dirty="0" smtClean="0"/>
                  <a:t>. 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pa se korišćenjem funkcije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dexp</a:t>
                </a:r>
                <a:r>
                  <a:rPr lang="sr-Latn-RS" altLang="en-US" sz="1800" dirty="0" smtClean="0"/>
                  <a:t> dobije vektor rezultata i na kraju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izvrši 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1985159"/>
              </a:xfrm>
              <a:prstGeom prst="rect">
                <a:avLst/>
              </a:prstGeom>
              <a:blipFill rotWithShape="1">
                <a:blip r:embed="rId2"/>
                <a:stretch>
                  <a:fillRect l="-575" t="-15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80302" r="58231" b="4817"/>
          <a:stretch/>
        </p:blipFill>
        <p:spPr bwMode="auto">
          <a:xfrm>
            <a:off x="549275" y="2766646"/>
            <a:ext cx="7026803" cy="145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72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Eksponencionalna </a:t>
            </a:r>
            <a:r>
              <a:rPr lang="sr-Latn-RS" altLang="en-US" dirty="0" smtClean="0"/>
              <a:t>raspodela (4)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0" t="55715" r="1847" b="3091"/>
          <a:stretch/>
        </p:blipFill>
        <p:spPr bwMode="auto">
          <a:xfrm>
            <a:off x="549275" y="1826405"/>
            <a:ext cx="5219740" cy="403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759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Eksponencionalna </a:t>
            </a:r>
            <a:r>
              <a:rPr lang="sr-Latn-RS" altLang="en-US" dirty="0" smtClean="0"/>
              <a:t>raspodela (5)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2539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pl-PL" sz="1800" dirty="0"/>
                  <a:t>Prikazati </a:t>
                </a:r>
                <a:r>
                  <a:rPr lang="pl-PL" sz="1800" dirty="0" smtClean="0"/>
                  <a:t>funkciju raspodele </a:t>
                </a:r>
                <a:r>
                  <a:rPr lang="pl-PL" sz="1800" dirty="0"/>
                  <a:t>za </a:t>
                </a:r>
                <a:r>
                  <a:rPr lang="pl-PL" sz="1800" dirty="0" smtClean="0"/>
                  <a:t>slučajnu promenljivu koja ima eksponencionalnu raspodelu</a:t>
                </a:r>
                <a:r>
                  <a:rPr lang="sr-Latn-RS" sz="1800" dirty="0" smtClean="0"/>
                  <a:t> sa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sr-Latn-RS" sz="1800" i="1">
                        <a:latin typeface="Cambria Math"/>
                      </a:rPr>
                      <m:t>=0.7</m:t>
                    </m:r>
                  </m:oMath>
                </a14:m>
                <a:r>
                  <a:rPr lang="sr-Latn-RS" sz="1800" dirty="0" smtClean="0"/>
                  <a:t>. </a:t>
                </a:r>
                <a:r>
                  <a:rPr lang="sr-Latn-RS" sz="1800" dirty="0"/>
                  <a:t>Drugim </a:t>
                </a:r>
                <a:r>
                  <a:rPr lang="sr-Latn-RS" sz="1800" dirty="0" smtClean="0"/>
                  <a:t>rečima, prikazati raspodelu </a:t>
                </a:r>
                <a:r>
                  <a:rPr lang="sr-Latn-RS" sz="1800" dirty="0"/>
                  <a:t>verovatnoca </a:t>
                </a:r>
                <a:r>
                  <a:rPr lang="pl-PL" sz="1800" dirty="0" smtClean="0"/>
                  <a:t>do </a:t>
                </a:r>
                <a:r>
                  <a:rPr lang="pl-PL" sz="1800" dirty="0"/>
                  <a:t>je obrada zavrsena za manje od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</a:rPr>
                      <m:t>𝑥</m:t>
                    </m:r>
                  </m:oMath>
                </a14:m>
                <a:r>
                  <a:rPr lang="pl-PL" sz="1800" dirty="0"/>
                  <a:t> </a:t>
                </a:r>
                <a:r>
                  <a:rPr lang="pl-PL" sz="1800" dirty="0" smtClean="0"/>
                  <a:t>minuta, kada je srednje vreme obrade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sr-Latn-RS" sz="1800" dirty="0" smtClean="0"/>
                  <a:t>.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potom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pexp</a:t>
                </a:r>
                <a:r>
                  <a:rPr lang="sr-Latn-RS" altLang="en-US" sz="1800" dirty="0" smtClean="0"/>
                  <a:t> dobije vektor rezultata. Na kraju,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se izvrši </a:t>
                </a:r>
                <a:r>
                  <a:rPr lang="sr-Latn-RS" altLang="en-US" sz="1800" dirty="0" smtClean="0"/>
                  <a:t>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2539157"/>
              </a:xfrm>
              <a:prstGeom prst="rect">
                <a:avLst/>
              </a:prstGeom>
              <a:blipFill rotWithShape="1">
                <a:blip r:embed="rId2"/>
                <a:stretch>
                  <a:fillRect l="-575" t="-1199" r="-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80519" r="59204" b="4600"/>
          <a:stretch/>
        </p:blipFill>
        <p:spPr bwMode="auto">
          <a:xfrm>
            <a:off x="549274" y="3364522"/>
            <a:ext cx="6879168" cy="145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371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Eksponencionalna </a:t>
            </a:r>
            <a:r>
              <a:rPr lang="sr-Latn-RS" altLang="en-US" dirty="0" smtClean="0"/>
              <a:t>raspodela (6)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2" t="55931" r="1726" b="3092"/>
          <a:stretch/>
        </p:blipFill>
        <p:spPr bwMode="auto">
          <a:xfrm>
            <a:off x="549275" y="1946722"/>
            <a:ext cx="5254160" cy="400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489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Norm</a:t>
            </a:r>
            <a:r>
              <a:rPr lang="sr-Latn-RS" altLang="en-US" dirty="0" smtClean="0"/>
              <a:t>alna raspodela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688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i="1" dirty="0" smtClean="0"/>
                  <a:t>Normalna raspodela </a:t>
                </a:r>
                <a:r>
                  <a:rPr lang="sr-Latn-RS" sz="1800" dirty="0" smtClean="0"/>
                  <a:t>je raspodela neprekidne slučajne promenljive. </a:t>
                </a:r>
                <a:r>
                  <a:rPr lang="en-US" sz="1800" dirty="0" err="1" smtClean="0"/>
                  <a:t>Ovo</a:t>
                </a:r>
                <a:r>
                  <a:rPr lang="en-US" sz="1800" dirty="0" smtClean="0"/>
                  <a:t> je </a:t>
                </a:r>
                <a:r>
                  <a:rPr lang="en-US" sz="1800" dirty="0" err="1" smtClean="0"/>
                  <a:t>jedna</a:t>
                </a:r>
                <a:r>
                  <a:rPr lang="en-US" sz="1800" dirty="0" smtClean="0"/>
                  <a:t> od </a:t>
                </a:r>
                <a:r>
                  <a:rPr lang="en-US" sz="1800" dirty="0" err="1" smtClean="0"/>
                  <a:t>naj</a:t>
                </a:r>
                <a:r>
                  <a:rPr lang="sr-Latn-RS" sz="1800" dirty="0" smtClean="0"/>
                  <a:t>z</a:t>
                </a:r>
                <a:r>
                  <a:rPr lang="en-US" sz="1800" dirty="0" err="1" smtClean="0"/>
                  <a:t>na</a:t>
                </a:r>
                <a:r>
                  <a:rPr lang="sr-Latn-RS" sz="1800" dirty="0" smtClean="0"/>
                  <a:t>č</a:t>
                </a:r>
                <a:r>
                  <a:rPr lang="en-US" sz="1800" dirty="0" err="1" smtClean="0"/>
                  <a:t>ajnij</a:t>
                </a:r>
                <a:r>
                  <a:rPr lang="sr-Latn-RS" sz="1800" dirty="0" smtClean="0"/>
                  <a:t>ih raspodela verovatnoća. Ako je sa </a:t>
                </a:r>
                <a14:m>
                  <m:oMath xmlns:m="http://schemas.openxmlformats.org/officeDocument/2006/math">
                    <m:r>
                      <a:rPr lang="sr-Latn-RS" sz="1800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sr-Latn-RS" sz="1800" dirty="0" smtClean="0"/>
                  <a:t> označena sredina populacije, a sa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r-Latn-RS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sr-Latn-RS" sz="180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sr-Latn-R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sr-Latn-RS" sz="1800" dirty="0" smtClean="0"/>
                  <a:t> disperzija populacije, tada je funkcija gustine raspodele slučajne promenljive data sledećom formulom:</a:t>
                </a:r>
              </a:p>
              <a:p>
                <a:pPr algn="ctr" eaLnBrk="1" hangingPunct="1">
                  <a:spcBef>
                    <a:spcPts val="600"/>
                  </a:spcBef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1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sr-Latn-R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sr-Latn-R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r-Latn-RS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sr-Latn-RS" sz="1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sr-Latn-RS" sz="18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sr-Latn-RS" sz="1800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</m:rad>
                          <m:r>
                            <a:rPr lang="sr-Latn-RS" sz="18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sr-Latn-R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r-Latn-RS" sz="1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sr-Latn-RS" sz="18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sr-Latn-RS" sz="1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sr-Latn-RS" sz="1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sr-Latn-RS" sz="1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r-Latn-RS" sz="1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sr-Latn-RS" sz="1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sr-Latn-R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sr-Latn-R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sr-Latn-RS" sz="1800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sr-Latn-RS" sz="1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r-Latn-RS" sz="1800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sr-Latn-R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sr-Latn-R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/>
                  <a:t>Zapis da slučajna promenljiva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</m:oMath>
                </a14:m>
                <a:r>
                  <a:rPr lang="sr-Latn-RS" altLang="en-US" sz="1800" dirty="0"/>
                  <a:t> ima n</a:t>
                </a:r>
                <a:r>
                  <a:rPr lang="sr-Latn-RS" altLang="en-US" sz="1800" dirty="0" smtClean="0"/>
                  <a:t>ormalnu raspodelu </a:t>
                </a:r>
                <a:r>
                  <a:rPr lang="sr-Latn-RS" altLang="en-US" sz="1800" dirty="0"/>
                  <a:t>je: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 smtClean="0">
                        <a:latin typeface="Cambria Math"/>
                        <a:ea typeface="Cambria Math"/>
                      </a:rPr>
                      <m:t>𝑵</m:t>
                    </m:r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altLang="en-US" sz="180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sr-Latn-RS" altLang="en-US" sz="1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sr-Latn-RS" altLang="en-US" sz="18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sr-Latn-RS" altLang="en-US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sr-Latn-RS" altLang="en-US" sz="1800" dirty="0" smtClean="0"/>
                  <a:t>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Kada je </a:t>
                </a:r>
                <a14:m>
                  <m:oMath xmlns:m="http://schemas.openxmlformats.org/officeDocument/2006/math">
                    <m:r>
                      <a:rPr lang="sr-Latn-RS" altLang="en-US" sz="180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sr-Latn-RS" altLang="en-US" sz="1800" dirty="0" smtClean="0"/>
                  <a:t> i </a:t>
                </a:r>
                <a14:m>
                  <m:oMath xmlns:m="http://schemas.openxmlformats.org/officeDocument/2006/math">
                    <m:r>
                      <a:rPr lang="sr-Latn-RS" altLang="en-US" sz="180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sr-Latn-RS" altLang="en-US" sz="1800" dirty="0" smtClean="0"/>
                  <a:t>, tada </a:t>
                </a:r>
                <a:r>
                  <a:rPr lang="sr-Latn-RS" altLang="en-US" sz="1800" dirty="0"/>
                  <a:t>slučajna promenljiva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</m:oMath>
                </a14:m>
                <a:r>
                  <a:rPr lang="sr-Latn-RS" altLang="en-US" sz="1800" dirty="0"/>
                  <a:t> ima </a:t>
                </a:r>
                <a:r>
                  <a:rPr lang="sr-Latn-RS" altLang="en-US" sz="1800" dirty="0" smtClean="0">
                    <a:solidFill>
                      <a:srgbClr val="333399"/>
                    </a:solidFill>
                  </a:rPr>
                  <a:t>normiralnu</a:t>
                </a:r>
                <a:r>
                  <a:rPr lang="sr-Latn-RS" altLang="en-US" sz="1800" dirty="0" smtClean="0"/>
                  <a:t> normalnu raspodelu, tj.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>
                        <a:latin typeface="Cambria Math"/>
                        <a:ea typeface="Cambria Math"/>
                      </a:rPr>
                      <m:t>𝑵</m:t>
                    </m:r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sr-Latn-RS" altLang="en-US" sz="1800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sr-Latn-RS" altLang="en-US" sz="1800" dirty="0" smtClean="0"/>
                  <a:t>.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Ako slučajna </a:t>
                </a:r>
                <a:r>
                  <a:rPr lang="sr-Latn-RS" altLang="en-US" sz="1800" dirty="0"/>
                  <a:t>promenljiva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</m:oMath>
                </a14:m>
                <a:r>
                  <a:rPr lang="sr-Latn-RS" altLang="en-US" sz="1800" dirty="0"/>
                  <a:t> ima </a:t>
                </a:r>
                <a:r>
                  <a:rPr lang="sr-Latn-RS" altLang="en-US" sz="1800" dirty="0" smtClean="0"/>
                  <a:t>normalnu raspodelu (tj.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>
                        <a:latin typeface="Cambria Math"/>
                        <a:ea typeface="Cambria Math"/>
                      </a:rPr>
                      <m:t>𝑵</m:t>
                    </m:r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sr-Latn-RS" altLang="en-US" sz="18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sr-Latn-RS" altLang="en-US" sz="18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sr-Latn-RS" altLang="en-US" sz="18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sr-Latn-RS" altLang="en-US" sz="1800" dirty="0" smtClean="0"/>
                  <a:t>), tada slučajna promenljiva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𝑌</m:t>
                    </m:r>
                    <m:r>
                      <a:rPr lang="sr-Latn-RS" alt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r-Latn-RS" altLang="en-US" sz="1800" b="0" i="1" smtClean="0">
                            <a:latin typeface="Cambria Math"/>
                          </a:rPr>
                          <m:t>𝑋</m:t>
                        </m:r>
                        <m:r>
                          <a:rPr lang="sr-Latn-RS" altLang="en-US" sz="1800" b="0" i="1" smtClean="0">
                            <a:latin typeface="Cambria Math"/>
                          </a:rPr>
                          <m:t>−</m:t>
                        </m:r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num>
                      <m:den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den>
                    </m:f>
                  </m:oMath>
                </a14:m>
                <a:r>
                  <a:rPr lang="sr-Latn-RS" altLang="en-US" sz="1800" dirty="0" smtClean="0"/>
                  <a:t>  ima normiranu normalnu raspodelu, tj.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𝑌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>
                        <a:latin typeface="Cambria Math"/>
                        <a:ea typeface="Cambria Math"/>
                      </a:rPr>
                      <m:t>𝑵</m:t>
                    </m:r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  <m:r>
                      <a:rPr lang="sr-Latn-RS" altLang="en-US" sz="180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sr-Latn-RS" altLang="en-US" sz="1800" dirty="0" smtClean="0"/>
                  <a:t>. Kaže se da je </a:t>
                </a:r>
                <a:r>
                  <a:rPr lang="sr-Latn-RS" altLang="en-US" sz="1800" dirty="0"/>
                  <a:t>slučajna promenljiva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𝑌</m:t>
                    </m:r>
                  </m:oMath>
                </a14:m>
                <a:r>
                  <a:rPr lang="sr-Latn-RS" altLang="en-US" sz="1800" dirty="0" smtClean="0"/>
                  <a:t> kreirana centriranjem i normiranjem slučajne promenljive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</m:oMath>
                </a14:m>
                <a:r>
                  <a:rPr lang="sr-Latn-RS" altLang="en-US" sz="1800" dirty="0" smtClean="0"/>
                  <a:t>.</a:t>
                </a:r>
                <a:r>
                  <a:rPr lang="sr-Latn-RS" altLang="en-US" sz="1800" dirty="0"/>
                  <a:t> </a:t>
                </a:r>
                <a:endParaRPr lang="sr-Latn-R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/>
                  <a:t>D</a:t>
                </a:r>
                <a:r>
                  <a:rPr lang="sr-Latn-RS" altLang="en-US" sz="1800" dirty="0" smtClean="0"/>
                  <a:t>ovoljno je znati kako da se izračunaju verovatnoće za normiranu normalnu raspodelu i onda se može izračunati sve što je potrebno za normalnu raspodelu.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 smtClean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688032"/>
              </a:xfrm>
              <a:prstGeom prst="rect">
                <a:avLst/>
              </a:prstGeom>
              <a:blipFill rotWithShape="1">
                <a:blip r:embed="rId2"/>
                <a:stretch>
                  <a:fillRect l="-575" t="-536" r="-12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37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Norm</a:t>
            </a:r>
            <a:r>
              <a:rPr lang="sr-Latn-RS" altLang="en-US" dirty="0" smtClean="0"/>
              <a:t>alna raspodela (2)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131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Normalna raspodela ima veliki značaj zbog </a:t>
                </a:r>
                <a:r>
                  <a:rPr lang="sr-Latn-RS" altLang="en-US" sz="1800" b="1" i="1" dirty="0" smtClean="0"/>
                  <a:t>Centalne granične teoreme</a:t>
                </a:r>
                <a:r>
                  <a:rPr lang="sr-Latn-RS" altLang="en-US" sz="1800" dirty="0" smtClean="0"/>
                  <a:t>, koja</a:t>
                </a:r>
                <a:r>
                  <a:rPr lang="vi-VN" altLang="en-US" sz="1800" dirty="0" smtClean="0"/>
                  <a:t> </a:t>
                </a:r>
                <a:r>
                  <a:rPr lang="vi-VN" altLang="en-US" sz="1800" dirty="0"/>
                  <a:t>tvrdi da je (normirana i centrirana) suma velikog broja nezavisnih i identično raspoređenih slučajnih promenljivih teži normalnoj raspodeli verovatnoće. </a:t>
                </a:r>
                <a:endParaRPr lang="sr-Latn-R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Teorema.</a:t>
                </a:r>
                <a:r>
                  <a:rPr lang="sr-Latn-RS" sz="1800" dirty="0" smtClean="0"/>
                  <a:t> Neka su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sr-Latn-R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sr-Latn-R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sr-Latn-RS" sz="1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 </a:t>
                </a:r>
                <a:r>
                  <a:rPr lang="en-US" sz="1800" dirty="0" err="1"/>
                  <a:t>nezavisne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slučajne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promenljive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koje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imaju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istu</a:t>
                </a:r>
                <a:r>
                  <a:rPr lang="en-US" sz="1800" dirty="0"/>
                  <a:t>, ne </a:t>
                </a:r>
                <a:r>
                  <a:rPr lang="en-US" sz="1800" dirty="0" err="1"/>
                  <a:t>nužno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normalnu</a:t>
                </a:r>
                <a:r>
                  <a:rPr lang="en-US" sz="1800" dirty="0"/>
                  <a:t> </a:t>
                </a:r>
                <a:r>
                  <a:rPr lang="sr-Latn-RS" sz="1800" dirty="0" smtClean="0"/>
                  <a:t>raspodelu sa sredinom </a:t>
                </a:r>
                <a14:m>
                  <m:oMath xmlns:m="http://schemas.openxmlformats.org/officeDocument/2006/math">
                    <m:r>
                      <a:rPr lang="sr-Latn-RS" sz="1800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sr-Latn-RS" sz="1800" dirty="0" smtClean="0"/>
                  <a:t> i standardnom devijacijom </a:t>
                </a:r>
                <a14:m>
                  <m:oMath xmlns:m="http://schemas.openxmlformats.org/officeDocument/2006/math">
                    <m:r>
                      <a:rPr lang="sr-Latn-RS" sz="1800" i="1" smtClean="0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sr-Latn-RS" sz="1800" dirty="0" smtClean="0"/>
                  <a:t>.</a:t>
                </a:r>
                <a:r>
                  <a:rPr lang="en-US" sz="1800" dirty="0" smtClean="0"/>
                  <a:t> Tada</a:t>
                </a:r>
                <a:r>
                  <a:rPr lang="sr-Latn-RS" sz="1800" dirty="0" smtClean="0"/>
                  <a:t> slučajna promenljiva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sr-Latn-RS" sz="1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</a:rPr>
                      <m:t>+</m:t>
                    </m:r>
                    <m:r>
                      <a:rPr lang="sr-Latn-RS" sz="1800" i="1">
                        <a:latin typeface="Cambria Math"/>
                      </a:rPr>
                      <m:t>…</m:t>
                    </m:r>
                    <m:r>
                      <a:rPr lang="sr-Latn-RS" sz="1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ima sredinu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𝑛</m:t>
                    </m:r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sr-Latn-RS" altLang="en-US" sz="1800" dirty="0" smtClean="0"/>
                  <a:t> i disperziju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𝑛</m:t>
                    </m:r>
                    <m:sSup>
                      <m:sSup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sr-Latn-RS" alt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sr-Latn-RS" altLang="en-US" sz="1800" dirty="0" smtClean="0"/>
                  <a:t>. Uočimo slučajnu promenljivu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sr-Latn-RS" alt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sr-Latn-RS" alt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sr-Latn-RS" altLang="en-US" sz="1800" b="0" i="1" smtClean="0">
                            <a:latin typeface="Cambria Math"/>
                          </a:rPr>
                          <m:t>−</m:t>
                        </m:r>
                        <m:r>
                          <a:rPr lang="sr-Latn-RS" altLang="en-US" sz="1800" b="0" i="1" smtClean="0">
                            <a:latin typeface="Cambria Math"/>
                          </a:rPr>
                          <m:t>𝑛</m:t>
                        </m:r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num>
                      <m:den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sr-Latn-RS" altLang="en-US" sz="1800" b="0" i="1" smtClean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sr-Latn-RS" altLang="en-US" sz="18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sr-Latn-RS" altLang="en-US" sz="1800" dirty="0" smtClean="0"/>
                  <a:t>. Kada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𝑛</m:t>
                    </m:r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sr-Latn-RS" altLang="en-US" sz="1800" dirty="0" smtClean="0"/>
                  <a:t>, tada raspodela verovatnoća 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teži ka normiranoj normalnoj raspodeli, tj. ka </a:t>
                </a:r>
                <a14:m>
                  <m:oMath xmlns:m="http://schemas.openxmlformats.org/officeDocument/2006/math">
                    <m:r>
                      <a:rPr lang="sr-Latn-RS" altLang="en-US" sz="1800" b="1" i="1" smtClean="0">
                        <a:latin typeface="Cambria Math"/>
                      </a:rPr>
                      <m:t>𝑵</m:t>
                    </m:r>
                    <m:r>
                      <a:rPr lang="sr-Latn-RS" altLang="en-US" sz="1800" b="0" i="1" smtClean="0">
                        <a:latin typeface="Cambria Math"/>
                      </a:rPr>
                      <m:t>(0,1)</m:t>
                    </m:r>
                  </m:oMath>
                </a14:m>
                <a:r>
                  <a:rPr lang="sr-Latn-RS" altLang="en-US" sz="1800" dirty="0" smtClean="0"/>
                  <a:t>. 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U sistemu R, za rad sa normalnom raspodelom koriste se sledeće funkcije: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dnorm</a:t>
                </a:r>
                <a:r>
                  <a:rPr lang="sr-Latn-RS" altLang="en-US" sz="1800" dirty="0" smtClean="0"/>
                  <a:t> – funkcija gustine raspodele</a:t>
                </a:r>
                <a:r>
                  <a:rPr lang="sr-Latn-RS" altLang="en-US" sz="1800" dirty="0"/>
                  <a:t>, </a:t>
                </a:r>
                <a:endParaRPr lang="sr-Latn-RS" altLang="en-US" sz="1800" dirty="0" smtClean="0"/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pnorm</a:t>
                </a:r>
                <a:r>
                  <a:rPr lang="sr-Latn-RS" altLang="en-US" sz="1800" dirty="0" smtClean="0"/>
                  <a:t> – funkcija raspodele,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qnorm</a:t>
                </a:r>
                <a:r>
                  <a:rPr lang="sr-Latn-RS" altLang="en-US" sz="1800" dirty="0" smtClean="0"/>
                  <a:t> – određivanje kvantila,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rnorm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generator </a:t>
                </a:r>
                <a:r>
                  <a:rPr lang="sr-Latn-RS" altLang="en-US" sz="1800" dirty="0" smtClean="0"/>
                  <a:t>pseudoslucajnih brojeva.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Kod ovih funkcija, 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mean </a:t>
                </a:r>
                <a:r>
                  <a:rPr lang="sr-Latn-RS" altLang="en-US" sz="1800" dirty="0" smtClean="0"/>
                  <a:t>označava </a:t>
                </a:r>
                <a:r>
                  <a:rPr lang="sr-Latn-RS" sz="1800" dirty="0" smtClean="0"/>
                  <a:t>sredinu </a:t>
                </a:r>
                <a:r>
                  <a:rPr lang="sr-Latn-RS" altLang="en-US" sz="1800" dirty="0" smtClean="0"/>
                  <a:t>(tj. </a:t>
                </a:r>
                <a14:m>
                  <m:oMath xmlns:m="http://schemas.openxmlformats.org/officeDocument/2006/math">
                    <m:r>
                      <a:rPr lang="sr-Latn-RS" altLang="en-US" sz="1800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sr-Latn-RS" altLang="en-US" sz="1800" dirty="0" smtClean="0"/>
                  <a:t>), a 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sd</a:t>
                </a:r>
                <a:r>
                  <a:rPr lang="sr-Latn-RS" altLang="en-US" sz="1800" dirty="0" smtClean="0"/>
                  <a:t> označava standardnu devijaciju (tj.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sr-Latn-RS" altLang="en-US" sz="1800" dirty="0" smtClean="0"/>
                  <a:t>).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131341"/>
              </a:xfrm>
              <a:prstGeom prst="rect">
                <a:avLst/>
              </a:prstGeom>
              <a:blipFill rotWithShape="1">
                <a:blip r:embed="rId2"/>
                <a:stretch>
                  <a:fillRect l="-575" t="-594" b="-9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5075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Norm</a:t>
            </a:r>
            <a:r>
              <a:rPr lang="sr-Latn-RS" altLang="en-US" dirty="0"/>
              <a:t>alna</a:t>
            </a:r>
            <a:r>
              <a:rPr lang="sr-Latn-RS" altLang="en-US" dirty="0" smtClean="0"/>
              <a:t> </a:t>
            </a:r>
            <a:r>
              <a:rPr lang="sr-Latn-RS" altLang="en-US" dirty="0"/>
              <a:t>raspodela </a:t>
            </a:r>
            <a:r>
              <a:rPr lang="sr-Latn-RS" altLang="en-US" dirty="0" smtClean="0"/>
              <a:t>(3)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521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</a:t>
            </a:r>
            <a:r>
              <a:rPr lang="sr-Latn-RS" sz="1800" dirty="0" smtClean="0"/>
              <a:t>Neka </a:t>
            </a:r>
            <a:r>
              <a:rPr lang="sr-Latn-RS" sz="1800" dirty="0"/>
              <a:t>se rezultati testova uklapaju u normalnu </a:t>
            </a:r>
            <a:r>
              <a:rPr lang="sr-Latn-RS" sz="1800" dirty="0" smtClean="0"/>
              <a:t>raspodelu sa </a:t>
            </a:r>
            <a:r>
              <a:rPr lang="sr-Latn-RS" sz="1800" dirty="0"/>
              <a:t>sredinom 72 i sa stanadrdnom devijacijom 15.2</a:t>
            </a:r>
            <a:r>
              <a:rPr lang="sr-Latn-RS" sz="1800" dirty="0" smtClean="0"/>
              <a:t>. Odrediti </a:t>
            </a:r>
            <a:r>
              <a:rPr lang="sr-Latn-RS" sz="1800" dirty="0"/>
              <a:t>procenat studenata koji su osvojili 84 ili vise bodova. </a:t>
            </a:r>
            <a:endParaRPr lang="sr-Latn-R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Rešenje.</a:t>
            </a:r>
            <a:r>
              <a:rPr lang="sr-Latn-RS" altLang="en-US" sz="1800" dirty="0" smtClean="0"/>
              <a:t> Korišćenjem funkcije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pnorm</a:t>
            </a:r>
            <a:r>
              <a:rPr lang="sr-Latn-RS" altLang="en-US" sz="1800" dirty="0" smtClean="0"/>
              <a:t>, dobija se traženi rezultat. S obzirom da je normalna raspodela simetrična u odnosu na sredinu, može se birati da li se računa i gornja i donja strana, ili samo gornja ili samo donja. U ovom slučaju, potrebna je samo gornja strana, pa se imenovani parametar </a:t>
            </a:r>
            <a:r>
              <a:rPr lang="sr-Latn-RS" altLang="en-US" sz="1800" b="1" dirty="0" smtClean="0">
                <a:solidFill>
                  <a:schemeClr val="accent5">
                    <a:lumMod val="25000"/>
                  </a:schemeClr>
                </a:solidFill>
              </a:rPr>
              <a:t>lower.tail</a:t>
            </a:r>
            <a:r>
              <a:rPr lang="sr-Latn-RS" altLang="en-US" sz="1800" dirty="0" smtClean="0"/>
              <a:t> postavlja na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FALSE</a:t>
            </a:r>
            <a:r>
              <a:rPr lang="sr-Latn-RS" altLang="en-US" sz="1800" dirty="0" smtClean="0"/>
              <a:t>: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Dakle, </a:t>
            </a:r>
            <a:r>
              <a:rPr lang="pl-PL" sz="1800" dirty="0" smtClean="0"/>
              <a:t>procenat studenata sa 84 ili više bodova je približno 21,49%.</a:t>
            </a:r>
            <a:endParaRPr lang="sr-Latn-RS" altLang="en-US" sz="18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70095" r="57573" b="4298"/>
          <a:stretch/>
        </p:blipFill>
        <p:spPr bwMode="auto">
          <a:xfrm>
            <a:off x="549275" y="3728720"/>
            <a:ext cx="7150523" cy="250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5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Medijana</a:t>
            </a:r>
          </a:p>
        </p:txBody>
      </p:sp>
      <p:sp>
        <p:nvSpPr>
          <p:cNvPr id="2" name="Rectangle 1"/>
          <p:cNvSpPr/>
          <p:nvPr/>
        </p:nvSpPr>
        <p:spPr>
          <a:xfrm>
            <a:off x="576263" y="1354138"/>
            <a:ext cx="8316912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vi-VN" b="1" i="1" dirty="0"/>
              <a:t>Medijana</a:t>
            </a:r>
            <a:r>
              <a:rPr lang="vi-VN" dirty="0"/>
              <a:t> </a:t>
            </a:r>
            <a:r>
              <a:rPr lang="sr-Latn-RS" altLang="en-US" dirty="0" smtClean="0"/>
              <a:t>posmatrane </a:t>
            </a:r>
            <a:r>
              <a:rPr lang="sr-Latn-RS" altLang="en-US" dirty="0"/>
              <a:t>promenljive je </a:t>
            </a:r>
            <a:r>
              <a:rPr lang="sr-Latn-RS" altLang="en-US" dirty="0" smtClean="0"/>
              <a:t>ordinalna mera centralne tendencije za </a:t>
            </a:r>
            <a:r>
              <a:rPr lang="sr-Latn-RS" altLang="en-US" dirty="0"/>
              <a:t>vrednosti podataka.</a:t>
            </a:r>
          </a:p>
          <a:p>
            <a:pPr>
              <a:defRPr/>
            </a:pPr>
            <a:endParaRPr lang="sr-Latn-RS" sz="800" b="1" i="1" dirty="0" smtClean="0"/>
          </a:p>
          <a:p>
            <a:pPr>
              <a:defRPr/>
            </a:pPr>
            <a:r>
              <a:rPr lang="sr-Latn-RS" dirty="0" smtClean="0"/>
              <a:t>Medijana </a:t>
            </a:r>
            <a:r>
              <a:rPr lang="vi-VN" dirty="0" smtClean="0"/>
              <a:t>je </a:t>
            </a:r>
            <a:r>
              <a:rPr lang="vi-VN" dirty="0"/>
              <a:t>središnji skor u distribuciji </a:t>
            </a:r>
            <a:r>
              <a:rPr lang="vi-VN" dirty="0" smtClean="0"/>
              <a:t>rezultata</a:t>
            </a:r>
            <a:r>
              <a:rPr lang="sr-Latn-RS" dirty="0"/>
              <a:t> </a:t>
            </a:r>
            <a:r>
              <a:rPr lang="sr-Latn-RS" dirty="0" smtClean="0"/>
              <a:t>- b</a:t>
            </a:r>
            <a:r>
              <a:rPr lang="vi-VN" dirty="0" smtClean="0"/>
              <a:t>roj </a:t>
            </a:r>
            <a:r>
              <a:rPr lang="sr-Latn-RS" dirty="0" smtClean="0"/>
              <a:t>podataka</a:t>
            </a:r>
            <a:r>
              <a:rPr lang="vi-VN" dirty="0" smtClean="0"/>
              <a:t> </a:t>
            </a:r>
            <a:r>
              <a:rPr lang="vi-VN" dirty="0"/>
              <a:t>koji se nalaze ispod i iznad medijane je </a:t>
            </a:r>
            <a:r>
              <a:rPr lang="vi-VN" dirty="0" smtClean="0"/>
              <a:t>jednak</a:t>
            </a:r>
            <a:r>
              <a:rPr lang="sr-Latn-RS" dirty="0" smtClean="0"/>
              <a:t>. Drugim rečima,</a:t>
            </a:r>
            <a:r>
              <a:rPr lang="vi-VN" dirty="0" smtClean="0"/>
              <a:t> </a:t>
            </a:r>
            <a:r>
              <a:rPr lang="vi-VN" dirty="0"/>
              <a:t>medijana deli na pola niz </a:t>
            </a:r>
            <a:r>
              <a:rPr lang="sr-Latn-RS" dirty="0" smtClean="0"/>
              <a:t>podataka </a:t>
            </a:r>
            <a:r>
              <a:rPr lang="vi-VN" dirty="0" smtClean="0"/>
              <a:t>ordinalno </a:t>
            </a:r>
            <a:r>
              <a:rPr lang="vi-VN" dirty="0"/>
              <a:t>poređanih (od manjeg ka većem</a:t>
            </a:r>
            <a:r>
              <a:rPr lang="vi-VN" dirty="0" smtClean="0"/>
              <a:t>)</a:t>
            </a:r>
            <a:r>
              <a:rPr lang="sr-Latn-RS" dirty="0" smtClean="0"/>
              <a:t> - i</a:t>
            </a:r>
            <a:r>
              <a:rPr lang="vi-VN" dirty="0" smtClean="0"/>
              <a:t>spod </a:t>
            </a:r>
            <a:r>
              <a:rPr lang="vi-VN" dirty="0"/>
              <a:t>i iznad medijane se nalazi</a:t>
            </a:r>
            <a:r>
              <a:rPr lang="en-US" dirty="0"/>
              <a:t> </a:t>
            </a:r>
            <a:r>
              <a:rPr lang="vi-VN" dirty="0"/>
              <a:t>50% </a:t>
            </a:r>
            <a:r>
              <a:rPr lang="sr-Latn-RS" dirty="0"/>
              <a:t>podataka </a:t>
            </a:r>
            <a:r>
              <a:rPr lang="vi-VN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sz="800" dirty="0"/>
          </a:p>
          <a:p>
            <a:pPr>
              <a:defRPr/>
            </a:pPr>
            <a:r>
              <a:rPr lang="vi-VN" dirty="0"/>
              <a:t>Izračunavanje </a:t>
            </a:r>
            <a:r>
              <a:rPr lang="vi-VN" dirty="0" smtClean="0"/>
              <a:t>medijane</a:t>
            </a:r>
            <a:r>
              <a:rPr lang="sr-Latn-RS" dirty="0" smtClean="0"/>
              <a:t> se vrši na sledeći način</a:t>
            </a:r>
            <a:r>
              <a:rPr lang="en-US" dirty="0" smtClean="0"/>
              <a:t>:</a:t>
            </a:r>
            <a:r>
              <a:rPr lang="sr-Latn-RS" dirty="0" smtClean="0"/>
              <a:t> </a:t>
            </a:r>
            <a:endParaRPr lang="sr-Latn-RS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sr-Latn-RS" dirty="0" smtClean="0"/>
              <a:t>Vrednosti tj. podaci se </a:t>
            </a:r>
            <a:r>
              <a:rPr lang="vi-VN" dirty="0" smtClean="0"/>
              <a:t>poređaju </a:t>
            </a:r>
            <a:r>
              <a:rPr lang="vi-VN" dirty="0"/>
              <a:t>od najmanjeg do najvećeg.</a:t>
            </a:r>
            <a:r>
              <a:rPr lang="en-US" dirty="0"/>
              <a:t> </a:t>
            </a:r>
            <a:endParaRPr lang="sr-Latn-RS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vi-VN" dirty="0"/>
              <a:t>Ukoliko </a:t>
            </a:r>
            <a:r>
              <a:rPr lang="en-US" dirty="0" err="1"/>
              <a:t>uzorak</a:t>
            </a:r>
            <a:r>
              <a:rPr lang="en-US" dirty="0"/>
              <a:t> </a:t>
            </a:r>
            <a:r>
              <a:rPr lang="vi-VN" dirty="0"/>
              <a:t>sadrži neparan broj </a:t>
            </a:r>
            <a:r>
              <a:rPr lang="sr-Latn-RS" dirty="0" smtClean="0"/>
              <a:t>podataka</a:t>
            </a:r>
            <a:r>
              <a:rPr lang="vi-VN" dirty="0" smtClean="0"/>
              <a:t>, </a:t>
            </a:r>
            <a:r>
              <a:rPr lang="vi-VN" dirty="0"/>
              <a:t>medijana je </a:t>
            </a:r>
            <a:r>
              <a:rPr lang="sr-Latn-RS" dirty="0" smtClean="0"/>
              <a:t>podatak </a:t>
            </a:r>
            <a:r>
              <a:rPr lang="vi-VN" dirty="0" smtClean="0"/>
              <a:t>tačno </a:t>
            </a:r>
            <a:r>
              <a:rPr lang="vi-VN" dirty="0"/>
              <a:t>u sredini </a:t>
            </a:r>
            <a:r>
              <a:rPr lang="en-US" dirty="0" err="1"/>
              <a:t>uzorka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uzorak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paran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sr-Latn-RS" dirty="0" smtClean="0"/>
              <a:t>podataka</a:t>
            </a:r>
            <a:r>
              <a:rPr lang="en-US" dirty="0" smtClean="0"/>
              <a:t>, </a:t>
            </a:r>
            <a:r>
              <a:rPr lang="en-US" dirty="0" err="1"/>
              <a:t>medijana</a:t>
            </a:r>
            <a:r>
              <a:rPr lang="en-US" dirty="0"/>
              <a:t> je </a:t>
            </a:r>
            <a:r>
              <a:rPr lang="en-US" dirty="0" err="1"/>
              <a:t>aritmeti</a:t>
            </a:r>
            <a:r>
              <a:rPr lang="sr-Latn-RS" dirty="0"/>
              <a:t>čka sredina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središnja</a:t>
            </a:r>
            <a:r>
              <a:rPr lang="en-US" dirty="0"/>
              <a:t> </a:t>
            </a:r>
            <a:r>
              <a:rPr lang="sr-Latn-RS" dirty="0"/>
              <a:t>elementa</a:t>
            </a:r>
            <a:r>
              <a:rPr lang="en-US" dirty="0"/>
              <a:t>.</a:t>
            </a:r>
            <a:endParaRPr lang="sr-Latn-RS" dirty="0"/>
          </a:p>
          <a:p>
            <a:pPr>
              <a:defRPr/>
            </a:pPr>
            <a:r>
              <a:rPr lang="sr-Latn-RS" sz="2200" dirty="0"/>
              <a:t/>
            </a:r>
            <a:br>
              <a:rPr lang="sr-Latn-RS" sz="2200" dirty="0"/>
            </a:b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Norm</a:t>
            </a:r>
            <a:r>
              <a:rPr lang="sr-Latn-RS" altLang="en-US" dirty="0"/>
              <a:t>alna </a:t>
            </a:r>
            <a:r>
              <a:rPr lang="sr-Latn-RS" altLang="en-US" dirty="0" smtClean="0"/>
              <a:t>raspodela (4)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2262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pl-PL" sz="1800" dirty="0"/>
                  <a:t>Prikazati </a:t>
                </a:r>
                <a:r>
                  <a:rPr lang="pl-PL" sz="1800" dirty="0" smtClean="0"/>
                  <a:t>gustinu raspodele </a:t>
                </a:r>
                <a:r>
                  <a:rPr lang="pl-PL" sz="1800" dirty="0"/>
                  <a:t>za </a:t>
                </a:r>
                <a:r>
                  <a:rPr lang="pl-PL" sz="1800" dirty="0" smtClean="0"/>
                  <a:t>normalnu raspodelu</a:t>
                </a:r>
                <a:r>
                  <a:rPr lang="sr-Latn-RS" sz="1800" dirty="0" smtClean="0"/>
                  <a:t>, gde je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sr-Latn-RS" sz="1800" b="0" i="1" smtClean="0">
                        <a:latin typeface="Cambria Math"/>
                      </a:rPr>
                      <m:t>=72</m:t>
                    </m:r>
                  </m:oMath>
                </a14:m>
                <a:r>
                  <a:rPr lang="sr-Latn-RS" sz="1800" dirty="0" smtClean="0"/>
                  <a:t> i </a:t>
                </a:r>
                <a14:m>
                  <m:oMath xmlns:m="http://schemas.openxmlformats.org/officeDocument/2006/math">
                    <m:r>
                      <a:rPr lang="sr-Latn-RS" sz="180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=15.2</m:t>
                    </m:r>
                  </m:oMath>
                </a14:m>
                <a:r>
                  <a:rPr lang="sr-Latn-RS" sz="1800" dirty="0" smtClean="0"/>
                  <a:t>. 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pa se korišćenjem funkcije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dnorm</a:t>
                </a:r>
                <a:r>
                  <a:rPr lang="sr-Latn-RS" altLang="en-US" sz="1800" dirty="0" smtClean="0"/>
                  <a:t> dobije vektor rezultata i na kraju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izvrši 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2262158"/>
              </a:xfrm>
              <a:prstGeom prst="rect">
                <a:avLst/>
              </a:prstGeom>
              <a:blipFill rotWithShape="1">
                <a:blip r:embed="rId2"/>
                <a:stretch>
                  <a:fillRect l="-575" t="-13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78879" r="56728" b="4486"/>
          <a:stretch/>
        </p:blipFill>
        <p:spPr bwMode="auto">
          <a:xfrm>
            <a:off x="549275" y="2936240"/>
            <a:ext cx="7260381" cy="162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148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Norm</a:t>
            </a:r>
            <a:r>
              <a:rPr lang="sr-Latn-RS" altLang="en-US" dirty="0"/>
              <a:t>alna </a:t>
            </a:r>
            <a:r>
              <a:rPr lang="sr-Latn-RS" altLang="en-US" dirty="0" smtClean="0"/>
              <a:t>raspodela (5)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7" t="56449" r="1854" b="2617"/>
          <a:stretch/>
        </p:blipFill>
        <p:spPr bwMode="auto">
          <a:xfrm>
            <a:off x="549275" y="1838960"/>
            <a:ext cx="5229381" cy="400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392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Norm</a:t>
            </a:r>
            <a:r>
              <a:rPr lang="sr-Latn-RS" altLang="en-US" dirty="0"/>
              <a:t>alna </a:t>
            </a:r>
            <a:r>
              <a:rPr lang="sr-Latn-RS" altLang="en-US" dirty="0" smtClean="0"/>
              <a:t>raspodela (6)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2616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pl-PL" sz="1800" dirty="0"/>
                  <a:t>Prikazati </a:t>
                </a:r>
                <a:r>
                  <a:rPr lang="pl-PL" sz="1800" dirty="0" smtClean="0"/>
                  <a:t>funkciju raspodele </a:t>
                </a:r>
                <a:r>
                  <a:rPr lang="pl-PL" sz="1800" dirty="0"/>
                  <a:t>za </a:t>
                </a:r>
                <a:r>
                  <a:rPr lang="pl-PL" sz="1800" dirty="0" smtClean="0"/>
                  <a:t>slučajnu promenljivu koja ima normalnu raspodelu</a:t>
                </a:r>
                <a:r>
                  <a:rPr lang="sr-Latn-RS" sz="1800" dirty="0" smtClean="0"/>
                  <a:t> sa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sr-Latn-RS" sz="1800" i="1">
                        <a:latin typeface="Cambria Math"/>
                      </a:rPr>
                      <m:t>=72</m:t>
                    </m:r>
                  </m:oMath>
                </a14:m>
                <a:r>
                  <a:rPr lang="sr-Latn-RS" sz="1800" dirty="0"/>
                  <a:t> i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sr-Latn-RS" sz="1800" i="1">
                        <a:latin typeface="Cambria Math"/>
                        <a:ea typeface="Cambria Math"/>
                      </a:rPr>
                      <m:t>=15.2</m:t>
                    </m:r>
                  </m:oMath>
                </a14:m>
                <a:r>
                  <a:rPr lang="sr-Latn-RS" sz="1800" dirty="0" smtClean="0"/>
                  <a:t>. </a:t>
                </a:r>
                <a:r>
                  <a:rPr lang="sr-Latn-RS" sz="1800" dirty="0"/>
                  <a:t>Drugim </a:t>
                </a:r>
                <a:r>
                  <a:rPr lang="sr-Latn-RS" sz="1800" dirty="0" smtClean="0"/>
                  <a:t>rečima, ako </a:t>
                </a:r>
                <a:r>
                  <a:rPr lang="sr-Latn-RS" sz="1800" dirty="0"/>
                  <a:t>se rezultati testova uklapaju u normalnu raspodelu </a:t>
                </a:r>
                <a:r>
                  <a:rPr lang="sr-Latn-RS" sz="1800" dirty="0" smtClean="0"/>
                  <a:t>sa </a:t>
                </a:r>
                <a:r>
                  <a:rPr lang="sr-Latn-RS" sz="1800" dirty="0"/>
                  <a:t>sredinom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</a:rPr>
                      <m:t>72</m:t>
                    </m:r>
                  </m:oMath>
                </a14:m>
                <a:r>
                  <a:rPr lang="sr-Latn-RS" sz="1800" dirty="0"/>
                  <a:t> i sa </a:t>
                </a:r>
                <a:r>
                  <a:rPr lang="sr-Latn-RS" sz="1800" dirty="0" smtClean="0"/>
                  <a:t>standardnom </a:t>
                </a:r>
                <a:r>
                  <a:rPr lang="sr-Latn-RS" sz="1800" dirty="0"/>
                  <a:t>devijacijom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15.2</m:t>
                    </m:r>
                  </m:oMath>
                </a14:m>
                <a:r>
                  <a:rPr lang="sr-Latn-RS" sz="1800" dirty="0" smtClean="0"/>
                  <a:t>, grafički prikazati </a:t>
                </a:r>
                <a:r>
                  <a:rPr lang="sr-Latn-RS" sz="1800" dirty="0"/>
                  <a:t>raspodelu </a:t>
                </a:r>
                <a:r>
                  <a:rPr lang="sr-Latn-RS" sz="1800" dirty="0" smtClean="0"/>
                  <a:t>verovatnoća </a:t>
                </a:r>
                <a:r>
                  <a:rPr lang="sr-Latn-RS" sz="1800" dirty="0"/>
                  <a:t>da je student osvojio x ili </a:t>
                </a:r>
                <a:r>
                  <a:rPr lang="sr-Latn-RS" sz="1800" dirty="0" smtClean="0"/>
                  <a:t>više </a:t>
                </a:r>
                <a:r>
                  <a:rPr lang="sr-Latn-RS" sz="1800" dirty="0"/>
                  <a:t>bodova</a:t>
                </a:r>
                <a:r>
                  <a:rPr lang="sr-Latn-RS" sz="1800" dirty="0" smtClean="0"/>
                  <a:t>.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potom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pnorm</a:t>
                </a:r>
                <a:r>
                  <a:rPr lang="sr-Latn-RS" altLang="en-US" sz="1800" dirty="0" smtClean="0"/>
                  <a:t> dobije vektor rezultata. Na kraju,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se izvrši </a:t>
                </a:r>
                <a:r>
                  <a:rPr lang="sr-Latn-RS" altLang="en-US" sz="1800" dirty="0" smtClean="0"/>
                  <a:t>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2616101"/>
              </a:xfrm>
              <a:prstGeom prst="rect">
                <a:avLst/>
              </a:prstGeom>
              <a:blipFill rotWithShape="1">
                <a:blip r:embed="rId2"/>
                <a:stretch>
                  <a:fillRect l="-575" t="-1166" r="-11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78879" r="49027" b="4860"/>
          <a:stretch/>
        </p:blipFill>
        <p:spPr bwMode="auto">
          <a:xfrm>
            <a:off x="549275" y="3228719"/>
            <a:ext cx="8594725" cy="159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4960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Norm</a:t>
            </a:r>
            <a:r>
              <a:rPr lang="sr-Latn-RS" altLang="en-US" dirty="0"/>
              <a:t>alna </a:t>
            </a:r>
            <a:r>
              <a:rPr lang="sr-Latn-RS" altLang="en-US" dirty="0" smtClean="0"/>
              <a:t>raspodela (7)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4" t="56262" r="2585" b="3364"/>
          <a:stretch/>
        </p:blipFill>
        <p:spPr bwMode="auto">
          <a:xfrm>
            <a:off x="569595" y="1859280"/>
            <a:ext cx="5084174" cy="395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57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Hi-kvadratna raspodela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48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i="1" dirty="0" smtClean="0"/>
                  <a:t>Hi-kvadratna raspodela </a:t>
                </a:r>
                <a:r>
                  <a:rPr lang="sr-Latn-RS" sz="1800" dirty="0" smtClean="0"/>
                  <a:t>je raspodela neprekidne slučajne promenljive. </a:t>
                </a:r>
                <a:br>
                  <a:rPr lang="sr-Latn-RS" sz="1800" dirty="0" smtClean="0"/>
                </a:br>
                <a:r>
                  <a:rPr lang="sr-Latn-RS" altLang="en-US" sz="1800" dirty="0" smtClean="0"/>
                  <a:t>Ako </a:t>
                </a:r>
                <a:r>
                  <a:rPr lang="sr-Latn-RS" altLang="en-US" sz="1800" dirty="0"/>
                  <a:t>su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r-Latn-RS" sz="1800" i="1">
                        <a:latin typeface="Cambria Math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sr-Latn-RS" sz="18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sr-Latn-RS" altLang="en-US" sz="1800" dirty="0"/>
                  <a:t> nezavisne slučajne promenljive sa normiranom normalnom </a:t>
                </a:r>
                <a:r>
                  <a:rPr lang="sr-Latn-RS" altLang="en-US" sz="1800" dirty="0" smtClean="0"/>
                  <a:t>raspodelom, tada će slučajna promenljiva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𝑉</m:t>
                    </m:r>
                    <m:r>
                      <a:rPr lang="sr-Latn-RS" altLang="en-US" sz="1800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sr-Latn-RS" alt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b/>
                      <m:sup>
                        <m:r>
                          <a:rPr lang="sr-Latn-RS" altLang="en-US" sz="1800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sr-Latn-RS" altLang="en-US" sz="1800" b="0" i="1" smtClean="0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sr-Latn-RS" alt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b/>
                      <m:sup>
                        <m:r>
                          <a:rPr lang="sr-Latn-RS" altLang="en-US" sz="1800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sr-Latn-RS" altLang="en-US" sz="1800" b="0" i="0" smtClean="0">
                        <a:latin typeface="Cambria Math"/>
                      </a:rPr>
                      <m:t>+…+</m:t>
                    </m:r>
                    <m:sSubSup>
                      <m:sSubSup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sr-Latn-RS" alt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  <m:sub/>
                      <m:sup>
                        <m:r>
                          <a:rPr lang="sr-Latn-RS" altLang="en-US" sz="1800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sr-Latn-RS" sz="1800" dirty="0" smtClean="0"/>
                  <a:t> imati hi-kvadratnu raspodelu sa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𝑚</m:t>
                    </m:r>
                  </m:oMath>
                </a14:m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stepena slobode.</a:t>
                </a:r>
                <a:endParaRPr lang="sr-Latn-R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/>
                  <a:t>Zapis da slučajna promenljiva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𝑋</m:t>
                    </m:r>
                  </m:oMath>
                </a14:m>
                <a:r>
                  <a:rPr lang="sr-Latn-RS" altLang="en-US" sz="1800" dirty="0"/>
                  <a:t> ima h</a:t>
                </a:r>
                <a:r>
                  <a:rPr lang="sr-Latn-RS" altLang="en-US" sz="1800" dirty="0" smtClean="0"/>
                  <a:t>i-kvadratnu raspodelu sa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sr-Latn-RS" altLang="en-US" sz="1800" dirty="0" smtClean="0"/>
                  <a:t> stepena slobode je</a:t>
                </a:r>
                <a:r>
                  <a:rPr lang="sr-Latn-RS" altLang="en-US" sz="18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r-Latn-RS" altLang="en-US" sz="1800" b="0" i="0" smtClean="0">
                        <a:latin typeface="Cambria Math"/>
                        <a:ea typeface="Cambria Math"/>
                      </a:rPr>
                      <m:t>V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sSup>
                      <m:sSupPr>
                        <m:ctrlPr>
                          <a:rPr lang="sr-Latn-RS" altLang="en-US" sz="1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l-GR" altLang="en-US" sz="1800" b="1" i="1" smtClean="0">
                            <a:latin typeface="Cambria Math"/>
                            <a:ea typeface="Cambria Math"/>
                          </a:rPr>
                          <m:t>𝜲</m:t>
                        </m:r>
                      </m:e>
                      <m:sup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sr-Latn-RS" altLang="en-US" sz="1800" dirty="0" smtClean="0"/>
                  <a:t>.</a:t>
                </a:r>
                <a:r>
                  <a:rPr lang="en-US" altLang="en-US" sz="1800" dirty="0" smtClean="0"/>
                  <a:t> </a:t>
                </a:r>
                <a:endParaRPr lang="sr-Latn-R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U sistemu R, za rad sa hi-kvadratnom </a:t>
                </a:r>
                <a:r>
                  <a:rPr lang="sr-Latn-RS" altLang="en-US" sz="1800" dirty="0"/>
                  <a:t>raspodelom </a:t>
                </a:r>
                <a:r>
                  <a:rPr lang="sr-Latn-RS" altLang="en-US" sz="1800" dirty="0" smtClean="0"/>
                  <a:t>se koriste: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dchisq</a:t>
                </a:r>
                <a:r>
                  <a:rPr lang="sr-Latn-RS" altLang="en-US" sz="1800" dirty="0" smtClean="0"/>
                  <a:t> – funkcija gustine raspodele</a:t>
                </a:r>
                <a:r>
                  <a:rPr lang="sr-Latn-RS" altLang="en-US" sz="1800" dirty="0"/>
                  <a:t>, </a:t>
                </a:r>
                <a:endParaRPr lang="sr-Latn-RS" altLang="en-US" sz="1800" dirty="0" smtClean="0"/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>
                    <a:solidFill>
                      <a:schemeClr val="accent5">
                        <a:lumMod val="25000"/>
                      </a:schemeClr>
                    </a:solidFill>
                  </a:rPr>
                  <a:t>pchisq</a:t>
                </a:r>
                <a:r>
                  <a:rPr lang="sr-Latn-RS" altLang="en-US" sz="1800" dirty="0" smtClean="0"/>
                  <a:t> – funkcija raspodele,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>
                    <a:solidFill>
                      <a:schemeClr val="accent5">
                        <a:lumMod val="25000"/>
                      </a:schemeClr>
                    </a:solidFill>
                  </a:rPr>
                  <a:t>qchisq</a:t>
                </a:r>
                <a:r>
                  <a:rPr lang="sr-Latn-RS" altLang="en-US" sz="1800" dirty="0" smtClean="0"/>
                  <a:t> – određivanje kvantila,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>
                    <a:solidFill>
                      <a:schemeClr val="accent5">
                        <a:lumMod val="25000"/>
                      </a:schemeClr>
                    </a:solidFill>
                  </a:rPr>
                  <a:t>rchisq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generator </a:t>
                </a:r>
                <a:r>
                  <a:rPr lang="sr-Latn-RS" altLang="en-US" sz="1800" dirty="0" smtClean="0"/>
                  <a:t>pseudoslucajnih brojeva.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Kod ovih funkcija, 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df </a:t>
                </a:r>
                <a:r>
                  <a:rPr lang="sr-Latn-RS" altLang="en-US" sz="1800" dirty="0" smtClean="0"/>
                  <a:t>označava </a:t>
                </a:r>
                <a:r>
                  <a:rPr lang="sr-Latn-RS" sz="1800" dirty="0" smtClean="0"/>
                  <a:t>broj stepena slobode </a:t>
                </a:r>
                <a:r>
                  <a:rPr lang="sr-Latn-RS" altLang="en-US" sz="1800" dirty="0" smtClean="0"/>
                  <a:t>(u gornjoj formuli, ta veličina je označena sa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sr-Latn-RS" altLang="en-US" sz="1800" dirty="0" smtClean="0"/>
                  <a:t>).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4836004"/>
              </a:xfrm>
              <a:prstGeom prst="rect">
                <a:avLst/>
              </a:prstGeom>
              <a:blipFill rotWithShape="1">
                <a:blip r:embed="rId2"/>
                <a:stretch>
                  <a:fillRect l="-575" t="-6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35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Hi-kvadratna </a:t>
            </a:r>
            <a:r>
              <a:rPr lang="sr-Latn-RS" altLang="en-US" dirty="0" smtClean="0"/>
              <a:t>raspodela 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</a:t>
            </a:r>
            <a:r>
              <a:rPr lang="it-IT" sz="1800" dirty="0"/>
              <a:t>Odrediti 95-ti percentil </a:t>
            </a:r>
            <a:r>
              <a:rPr lang="sr-Latn-RS" sz="1800" dirty="0" smtClean="0"/>
              <a:t>h</a:t>
            </a:r>
            <a:r>
              <a:rPr lang="it-IT" sz="1800" dirty="0" smtClean="0"/>
              <a:t>i</a:t>
            </a:r>
            <a:r>
              <a:rPr lang="sr-Latn-RS" sz="1800" dirty="0" smtClean="0"/>
              <a:t>-</a:t>
            </a:r>
            <a:r>
              <a:rPr lang="it-IT" sz="1800" dirty="0" smtClean="0"/>
              <a:t>kvadratne </a:t>
            </a:r>
            <a:r>
              <a:rPr lang="it-IT" sz="1800" dirty="0"/>
              <a:t>raspodela sa 7 stepena </a:t>
            </a:r>
            <a:r>
              <a:rPr lang="it-IT" sz="1800" dirty="0" smtClean="0"/>
              <a:t>slobod</a:t>
            </a:r>
            <a:r>
              <a:rPr lang="sr-Latn-RS" sz="1800" dirty="0" smtClean="0"/>
              <a:t>e. 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Rešenje.</a:t>
            </a:r>
            <a:r>
              <a:rPr lang="sr-Latn-RS" altLang="en-US" sz="1800" dirty="0" smtClean="0"/>
              <a:t> Korišćenjem funkcije za računanje kvantila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qchisq</a:t>
            </a:r>
            <a:r>
              <a:rPr lang="sr-Latn-RS" altLang="en-US" sz="1800" dirty="0" smtClean="0"/>
              <a:t>, dobija se traženi rezultat: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Dakle, </a:t>
            </a:r>
            <a:r>
              <a:rPr lang="it-IT" sz="1800" dirty="0"/>
              <a:t>95-ti percentil </a:t>
            </a:r>
            <a:r>
              <a:rPr lang="sr-Latn-RS" sz="1800" dirty="0"/>
              <a:t>h</a:t>
            </a:r>
            <a:r>
              <a:rPr lang="it-IT" sz="1800" dirty="0"/>
              <a:t>i</a:t>
            </a:r>
            <a:r>
              <a:rPr lang="sr-Latn-RS" sz="1800" dirty="0"/>
              <a:t>-</a:t>
            </a:r>
            <a:r>
              <a:rPr lang="it-IT" sz="1800" dirty="0"/>
              <a:t>kvadratne raspodela sa 7 stepena slobod</a:t>
            </a:r>
            <a:r>
              <a:rPr lang="sr-Latn-RS" sz="1800" dirty="0" smtClean="0"/>
              <a:t>e je 14.06714</a:t>
            </a:r>
            <a:r>
              <a:rPr lang="pl-PL" sz="1800" dirty="0" smtClean="0"/>
              <a:t>.</a:t>
            </a:r>
            <a:endParaRPr lang="sr-Latn-RS" altLang="en-US" sz="18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84673" r="67916" b="4299"/>
          <a:stretch/>
        </p:blipFill>
        <p:spPr bwMode="auto">
          <a:xfrm>
            <a:off x="549275" y="2519680"/>
            <a:ext cx="5358300" cy="107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7618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Hi-kvadratna </a:t>
            </a:r>
            <a:r>
              <a:rPr lang="sr-Latn-RS" altLang="en-US" dirty="0" smtClean="0"/>
              <a:t>raspodela (3)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2262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pl-PL" sz="1800" dirty="0"/>
                  <a:t>Prikazati </a:t>
                </a:r>
                <a:r>
                  <a:rPr lang="pl-PL" sz="1800" dirty="0" smtClean="0"/>
                  <a:t>gustinu raspodele </a:t>
                </a:r>
                <a:r>
                  <a:rPr lang="pl-PL" sz="1800" dirty="0"/>
                  <a:t>za </a:t>
                </a:r>
                <a:r>
                  <a:rPr lang="pl-PL" sz="1800" dirty="0" smtClean="0"/>
                  <a:t>hi-kvadratnu raspodelu sa brojem stepena slobode</a:t>
                </a:r>
                <a:r>
                  <a:rPr lang="sr-Latn-RS" sz="1800" dirty="0" smtClean="0"/>
                  <a:t>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𝑚</m:t>
                    </m:r>
                    <m:r>
                      <a:rPr lang="sr-Latn-RS" sz="1800" b="0" i="1" smtClean="0">
                        <a:latin typeface="Cambria Math"/>
                      </a:rPr>
                      <m:t>=7</m:t>
                    </m:r>
                  </m:oMath>
                </a14:m>
                <a:r>
                  <a:rPr lang="sr-Latn-RS" sz="1800" dirty="0" smtClean="0"/>
                  <a:t>. 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pa se korišćenjem funkcije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dchisq</a:t>
                </a:r>
                <a:r>
                  <a:rPr lang="sr-Latn-RS" altLang="en-US" sz="1800" dirty="0" smtClean="0"/>
                  <a:t> dobije vektor rezultata i na kraju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izvrši 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2262158"/>
              </a:xfrm>
              <a:prstGeom prst="rect">
                <a:avLst/>
              </a:prstGeom>
              <a:blipFill rotWithShape="1">
                <a:blip r:embed="rId2"/>
                <a:stretch>
                  <a:fillRect l="-575" t="-13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80561" r="59577" b="4486"/>
          <a:stretch/>
        </p:blipFill>
        <p:spPr bwMode="auto">
          <a:xfrm>
            <a:off x="549275" y="3017520"/>
            <a:ext cx="6766710" cy="146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2801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Hi-kvadratna </a:t>
            </a:r>
            <a:r>
              <a:rPr lang="sr-Latn-RS" altLang="en-US" dirty="0" smtClean="0"/>
              <a:t>raspodela (4)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9" t="56075" r="2269" b="3552"/>
          <a:stretch/>
        </p:blipFill>
        <p:spPr bwMode="auto">
          <a:xfrm>
            <a:off x="569595" y="1926402"/>
            <a:ext cx="5120735" cy="395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8854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Studentova raspodela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084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i="1" dirty="0" smtClean="0"/>
                  <a:t>Studentova raspodela </a:t>
                </a:r>
                <a:r>
                  <a:rPr lang="sr-Latn-RS" sz="1800" dirty="0" smtClean="0"/>
                  <a:t>je raspodela neprekidne slučajne promenljive. </a:t>
                </a:r>
                <a:br>
                  <a:rPr lang="sr-Latn-RS" sz="1800" dirty="0" smtClean="0"/>
                </a:br>
                <a:r>
                  <a:rPr lang="sr-Latn-RS" altLang="en-US" sz="1800" dirty="0" smtClean="0"/>
                  <a:t>Ako su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𝑍</m:t>
                    </m:r>
                  </m:oMath>
                </a14:m>
                <a:r>
                  <a:rPr lang="sr-Latn-RS" altLang="en-US" sz="1800" dirty="0" smtClean="0"/>
                  <a:t> i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𝑉</m:t>
                    </m:r>
                    <m:r>
                      <a:rPr lang="sr-Latn-RS" alt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altLang="en-US" sz="1800" dirty="0" smtClean="0"/>
                  <a:t>nezavisne slučajne promenljive takve da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𝑍</m:t>
                    </m:r>
                  </m:oMath>
                </a14:m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ima normiranu normalnu raspodelu (tj.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𝑍</m:t>
                    </m:r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 smtClean="0">
                        <a:latin typeface="Cambria Math"/>
                        <a:ea typeface="Cambria Math"/>
                      </a:rPr>
                      <m:t>𝑵</m:t>
                    </m:r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(0,1)</m:t>
                    </m:r>
                  </m:oMath>
                </a14:m>
                <a:r>
                  <a:rPr lang="sr-Latn-RS" altLang="en-US" sz="1800" dirty="0" smtClean="0"/>
                  <a:t>) i da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𝑉</m:t>
                    </m:r>
                  </m:oMath>
                </a14:m>
                <a:r>
                  <a:rPr lang="sr-Latn-RS" altLang="en-US" sz="1800" dirty="0" smtClean="0"/>
                  <a:t> ima hi-kvadratnu raspodelu sa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sr-Latn-RS" altLang="en-US" sz="1800" dirty="0" smtClean="0"/>
                  <a:t> stepena slobode, tada će slučajna promenljiva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𝑇</m:t>
                    </m:r>
                    <m:r>
                      <a:rPr lang="sr-Latn-RS" alt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r-Latn-RS" altLang="en-US" sz="1800" b="0" i="1" smtClean="0">
                            <a:latin typeface="Cambria Math"/>
                          </a:rPr>
                          <m:t>𝑍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sr-Latn-RS" altLang="en-US" sz="1800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sr-Latn-RS" altLang="en-US" sz="18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sr-Latn-RS" sz="1800" dirty="0" smtClean="0"/>
                  <a:t> imati Studentovu raspodelu sa </a:t>
                </a:r>
                <a14:m>
                  <m:oMath xmlns:m="http://schemas.openxmlformats.org/officeDocument/2006/math">
                    <m:r>
                      <a:rPr lang="sr-Latn-RS" altLang="en-US" sz="1800" i="1">
                        <a:latin typeface="Cambria Math"/>
                      </a:rPr>
                      <m:t>𝑚</m:t>
                    </m:r>
                  </m:oMath>
                </a14:m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stepena slobode.</a:t>
                </a:r>
                <a:endParaRPr lang="sr-Latn-R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/>
                  <a:t>Zapis da slučajna promenljiva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sr-Latn-RS" altLang="en-US" sz="1800" dirty="0"/>
                  <a:t> ima </a:t>
                </a:r>
                <a:r>
                  <a:rPr lang="sr-Latn-RS" altLang="en-US" sz="1800" dirty="0" smtClean="0"/>
                  <a:t>Studentovu raspodelu sa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sr-Latn-RS" altLang="en-US" sz="1800" dirty="0" smtClean="0"/>
                  <a:t> stepena slobode je</a:t>
                </a:r>
                <a:r>
                  <a:rPr lang="sr-Latn-RS" altLang="en-US" sz="18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r-Latn-RS" altLang="en-US" sz="1800" b="0" i="0" smtClean="0">
                        <a:latin typeface="Cambria Math"/>
                        <a:ea typeface="Cambria Math"/>
                      </a:rPr>
                      <m:t>T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 smtClean="0">
                        <a:latin typeface="Cambria Math"/>
                        <a:ea typeface="Cambria Math"/>
                      </a:rPr>
                      <m:t>𝒕</m:t>
                    </m:r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sr-Latn-RS" altLang="en-US" sz="1800" dirty="0" smtClean="0"/>
                  <a:t>.</a:t>
                </a:r>
                <a:r>
                  <a:rPr lang="en-US" altLang="en-US" sz="1800" dirty="0" smtClean="0"/>
                  <a:t> </a:t>
                </a:r>
                <a:endParaRPr lang="sr-Latn-R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U sistemu R, za rad sa Studentovom </a:t>
                </a:r>
                <a:r>
                  <a:rPr lang="sr-Latn-RS" altLang="en-US" sz="1800" dirty="0"/>
                  <a:t>raspodelom </a:t>
                </a:r>
                <a:r>
                  <a:rPr lang="sr-Latn-RS" altLang="en-US" sz="1800" dirty="0" smtClean="0"/>
                  <a:t>se koriste: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dt</a:t>
                </a:r>
                <a:r>
                  <a:rPr lang="sr-Latn-RS" altLang="en-US" sz="1800" dirty="0" smtClean="0"/>
                  <a:t> – funkcija gustine raspodele</a:t>
                </a:r>
                <a:r>
                  <a:rPr lang="sr-Latn-RS" altLang="en-US" sz="1800" dirty="0"/>
                  <a:t>, </a:t>
                </a:r>
                <a:endParaRPr lang="sr-Latn-RS" altLang="en-US" sz="1800" dirty="0" smtClean="0"/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pt</a:t>
                </a:r>
                <a:r>
                  <a:rPr lang="sr-Latn-RS" altLang="en-US" sz="1800" dirty="0" smtClean="0"/>
                  <a:t> – funkcija raspodele,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qt</a:t>
                </a:r>
                <a:r>
                  <a:rPr lang="sr-Latn-RS" altLang="en-US" sz="1800" dirty="0" smtClean="0"/>
                  <a:t> – određivanje kvantila,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rt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generator </a:t>
                </a:r>
                <a:r>
                  <a:rPr lang="sr-Latn-RS" altLang="en-US" sz="1800" dirty="0" smtClean="0"/>
                  <a:t>pseudoslucajnih brojeva.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Kod ovih funkcija, imenovani argument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df </a:t>
                </a:r>
                <a:r>
                  <a:rPr lang="sr-Latn-RS" altLang="en-US" sz="1800" dirty="0" smtClean="0"/>
                  <a:t>označava </a:t>
                </a:r>
                <a:r>
                  <a:rPr lang="sr-Latn-RS" sz="1800" dirty="0" smtClean="0"/>
                  <a:t>broj stepena slobode </a:t>
                </a:r>
                <a:r>
                  <a:rPr lang="sr-Latn-RS" altLang="en-US" sz="1800" dirty="0" smtClean="0"/>
                  <a:t>(u gornjoj formuli, ta veličina je označena sa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sr-Latn-RS" altLang="en-US" sz="1800" dirty="0" smtClean="0"/>
                  <a:t>).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084469"/>
              </a:xfrm>
              <a:prstGeom prst="rect">
                <a:avLst/>
              </a:prstGeom>
              <a:blipFill rotWithShape="1">
                <a:blip r:embed="rId2"/>
                <a:stretch>
                  <a:fillRect l="-575" t="-600" r="-934" b="-9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563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Studentova</a:t>
            </a:r>
            <a:r>
              <a:rPr lang="sr-Latn-RS" altLang="en-US" dirty="0" smtClean="0"/>
              <a:t> raspodela 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</a:t>
            </a:r>
            <a:r>
              <a:rPr lang="it-IT" sz="1800" dirty="0" smtClean="0"/>
              <a:t>Odrediti </a:t>
            </a:r>
            <a:r>
              <a:rPr lang="it-IT" sz="1800" dirty="0"/>
              <a:t>2.5-ti i 97.5-ti percentil Studentove </a:t>
            </a:r>
            <a:r>
              <a:rPr lang="it-IT" sz="1800" dirty="0" smtClean="0"/>
              <a:t>raspodel</a:t>
            </a:r>
            <a:r>
              <a:rPr lang="sr-Latn-RS" sz="1800" dirty="0" smtClean="0"/>
              <a:t>e </a:t>
            </a:r>
            <a:r>
              <a:rPr lang="it-IT" sz="1800" dirty="0" smtClean="0"/>
              <a:t>sa </a:t>
            </a:r>
            <a:r>
              <a:rPr lang="it-IT" sz="1800" dirty="0"/>
              <a:t>5 stepena </a:t>
            </a:r>
            <a:r>
              <a:rPr lang="it-IT" sz="1800" dirty="0" smtClean="0"/>
              <a:t>slobode</a:t>
            </a:r>
            <a:r>
              <a:rPr lang="sr-Latn-RS" sz="1800" dirty="0" smtClean="0"/>
              <a:t>. 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Rešenje.</a:t>
            </a:r>
            <a:r>
              <a:rPr lang="sr-Latn-RS" altLang="en-US" sz="1800" dirty="0" smtClean="0"/>
              <a:t> Korišćenjem funkcije za računanje kvantila Studentove raspodele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qt</a:t>
            </a:r>
            <a:r>
              <a:rPr lang="sr-Latn-RS" altLang="en-US" sz="1800" dirty="0" smtClean="0"/>
              <a:t>, dobija se traženi rezultat: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Dakle, </a:t>
            </a:r>
            <a:r>
              <a:rPr lang="it-IT" sz="1800" dirty="0"/>
              <a:t>2.5-ti</a:t>
            </a:r>
            <a:r>
              <a:rPr lang="it-IT" sz="1800" dirty="0" smtClean="0"/>
              <a:t> </a:t>
            </a:r>
            <a:r>
              <a:rPr lang="it-IT" sz="1800" dirty="0"/>
              <a:t>percentil </a:t>
            </a:r>
            <a:r>
              <a:rPr lang="sr-Latn-RS" sz="1800" dirty="0" smtClean="0"/>
              <a:t>Studentove </a:t>
            </a:r>
            <a:r>
              <a:rPr lang="it-IT" sz="1800" dirty="0" smtClean="0"/>
              <a:t>raspodel</a:t>
            </a:r>
            <a:r>
              <a:rPr lang="sr-Latn-RS" sz="1800" dirty="0" smtClean="0"/>
              <a:t>e</a:t>
            </a:r>
            <a:r>
              <a:rPr lang="it-IT" sz="1800" dirty="0" smtClean="0"/>
              <a:t> </a:t>
            </a:r>
            <a:r>
              <a:rPr lang="it-IT" sz="1800" dirty="0"/>
              <a:t>sa </a:t>
            </a:r>
            <a:r>
              <a:rPr lang="sr-Latn-RS" sz="1800" dirty="0" smtClean="0"/>
              <a:t>5</a:t>
            </a:r>
            <a:r>
              <a:rPr lang="it-IT" sz="1800" dirty="0" smtClean="0"/>
              <a:t> </a:t>
            </a:r>
            <a:r>
              <a:rPr lang="it-IT" sz="1800" dirty="0"/>
              <a:t>stepena slobod</a:t>
            </a:r>
            <a:r>
              <a:rPr lang="sr-Latn-RS" sz="1800" dirty="0" smtClean="0"/>
              <a:t>e je -2.570582, a </a:t>
            </a:r>
            <a:r>
              <a:rPr lang="it-IT" sz="1800" dirty="0"/>
              <a:t>97.5-ti </a:t>
            </a:r>
            <a:r>
              <a:rPr lang="it-IT" sz="1800" dirty="0" smtClean="0"/>
              <a:t>percentil</a:t>
            </a:r>
            <a:r>
              <a:rPr lang="sr-Latn-RS" sz="1800" dirty="0" smtClean="0"/>
              <a:t> je 2.570582</a:t>
            </a:r>
            <a:r>
              <a:rPr lang="pl-PL" sz="1800" dirty="0" smtClean="0"/>
              <a:t>.</a:t>
            </a:r>
            <a:endParaRPr lang="sr-Latn-RS" altLang="en-US" sz="18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89720" r="74353" b="5140"/>
          <a:stretch/>
        </p:blipFill>
        <p:spPr bwMode="auto">
          <a:xfrm>
            <a:off x="549275" y="2751267"/>
            <a:ext cx="4206344" cy="50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88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</a:t>
            </a:r>
            <a:r>
              <a:rPr lang="sr-Latn-RS" altLang="en-US" smtClean="0"/>
              <a:t>e</a:t>
            </a:r>
            <a:r>
              <a:rPr lang="en-US" altLang="en-US" smtClean="0"/>
              <a:t>d</a:t>
            </a:r>
            <a:r>
              <a:rPr lang="sr-Latn-RS" altLang="en-US" smtClean="0"/>
              <a:t>ijana</a:t>
            </a:r>
            <a:r>
              <a:rPr lang="en-US" altLang="en-US" smtClean="0"/>
              <a:t> (</a:t>
            </a:r>
            <a:r>
              <a:rPr lang="sr-Latn-RS" altLang="en-US" smtClean="0"/>
              <a:t>2</a:t>
            </a:r>
            <a:r>
              <a:rPr lang="en-US" altLang="en-US" smtClean="0"/>
              <a:t>)</a:t>
            </a:r>
          </a:p>
        </p:txBody>
      </p:sp>
      <p:sp>
        <p:nvSpPr>
          <p:cNvPr id="10243" name="Rectangle 1"/>
          <p:cNvSpPr>
            <a:spLocks noChangeArrowheads="1"/>
          </p:cNvSpPr>
          <p:nvPr/>
        </p:nvSpPr>
        <p:spPr bwMode="auto">
          <a:xfrm>
            <a:off x="576263" y="1354138"/>
            <a:ext cx="8316912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1" dirty="0"/>
              <a:t>Primer. </a:t>
            </a:r>
            <a:r>
              <a:rPr lang="vi-VN" altLang="en-US" dirty="0"/>
              <a:t>Pretpostavimo da smo merili visinu devojčica u 5</a:t>
            </a:r>
            <a:r>
              <a:rPr lang="vi-VN" altLang="en-US" baseline="-25000" dirty="0"/>
              <a:t>2</a:t>
            </a:r>
            <a:r>
              <a:rPr lang="vi-VN" altLang="en-US" dirty="0"/>
              <a:t> odeljenju osnovne škole "X" i da su dobijeni</a:t>
            </a:r>
            <a:r>
              <a:rPr lang="en-US" altLang="en-US" dirty="0"/>
              <a:t> </a:t>
            </a:r>
            <a:r>
              <a:rPr lang="vi-VN" altLang="en-US" dirty="0"/>
              <a:t>sledeći podaci izraženi u centimetrima: </a:t>
            </a:r>
            <a:endParaRPr lang="sr-Latn-RS" altLang="en-US" dirty="0" smtClean="0"/>
          </a:p>
          <a:p>
            <a:pPr algn="ctr" eaLnBrk="1" hangingPunct="1"/>
            <a:r>
              <a:rPr lang="vi-VN" altLang="en-US" dirty="0" smtClean="0"/>
              <a:t>140</a:t>
            </a:r>
            <a:r>
              <a:rPr lang="vi-VN" altLang="en-US" dirty="0"/>
              <a:t>, 141, 138, 140, 122, 160, 154, 132, 148, 135,</a:t>
            </a:r>
            <a:r>
              <a:rPr lang="sr-Latn-RS" altLang="en-US" dirty="0"/>
              <a:t> </a:t>
            </a:r>
            <a:r>
              <a:rPr lang="vi-VN" altLang="en-US" dirty="0"/>
              <a:t>140. </a:t>
            </a:r>
            <a:endParaRPr lang="sr-Latn-RS" altLang="en-US" dirty="0"/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vi-VN" altLang="en-US" dirty="0"/>
              <a:t>Prvi korak u izračunavanju medijane je da </a:t>
            </a:r>
            <a:r>
              <a:rPr lang="sr-Latn-RS" altLang="en-US" dirty="0"/>
              <a:t>se sortiraju elementi</a:t>
            </a:r>
            <a:r>
              <a:rPr lang="vi-VN" altLang="en-US" dirty="0" smtClean="0"/>
              <a:t>:</a:t>
            </a:r>
            <a:endParaRPr lang="sr-Latn-RS" altLang="en-US" dirty="0" smtClean="0"/>
          </a:p>
          <a:p>
            <a:pPr algn="ctr" eaLnBrk="1" hangingPunct="1"/>
            <a:r>
              <a:rPr lang="vi-VN" altLang="en-US" dirty="0" smtClean="0"/>
              <a:t>122</a:t>
            </a:r>
            <a:r>
              <a:rPr lang="vi-VN" altLang="en-US" dirty="0"/>
              <a:t>, 132, 135, 138, 140, 140, 140, 141, 148, 154 i 160. </a:t>
            </a:r>
            <a:endParaRPr lang="sr-Latn-RS" altLang="en-US" dirty="0"/>
          </a:p>
          <a:p>
            <a:pPr eaLnBrk="1" hangingPunct="1"/>
            <a:endParaRPr lang="sr-Latn-RS" altLang="en-US" sz="800" dirty="0"/>
          </a:p>
          <a:p>
            <a:pPr eaLnBrk="1" hangingPunct="1"/>
            <a:r>
              <a:rPr lang="sr-Latn-RS" altLang="en-US" dirty="0"/>
              <a:t>Uzorak</a:t>
            </a:r>
            <a:r>
              <a:rPr lang="vi-VN" altLang="en-US" dirty="0"/>
              <a:t> </a:t>
            </a:r>
            <a:r>
              <a:rPr lang="sr-Latn-RS" altLang="en-US" dirty="0"/>
              <a:t>sadrži </a:t>
            </a:r>
            <a:r>
              <a:rPr lang="vi-VN" altLang="en-US" dirty="0"/>
              <a:t>11 </a:t>
            </a:r>
            <a:r>
              <a:rPr lang="sr-Latn-RS" altLang="en-US" dirty="0"/>
              <a:t>elemenata</a:t>
            </a:r>
            <a:r>
              <a:rPr lang="vi-VN" altLang="en-US" dirty="0"/>
              <a:t> i</a:t>
            </a:r>
            <a:r>
              <a:rPr lang="sr-Latn-RS" altLang="en-US" dirty="0"/>
              <a:t> pozicija srednjeg </a:t>
            </a:r>
            <a:r>
              <a:rPr lang="sr-Latn-RS" altLang="en-US" dirty="0" smtClean="0"/>
              <a:t>je </a:t>
            </a:r>
            <a:r>
              <a:rPr lang="vi-VN" altLang="en-US" dirty="0" smtClean="0"/>
              <a:t>6</a:t>
            </a:r>
            <a:r>
              <a:rPr lang="sr-Latn-RS" altLang="en-US" dirty="0" smtClean="0"/>
              <a:t>.</a:t>
            </a:r>
            <a:r>
              <a:rPr lang="vi-VN" altLang="en-US" dirty="0" smtClean="0"/>
              <a:t> </a:t>
            </a:r>
            <a:r>
              <a:rPr lang="sr-Latn-RS" altLang="en-US" dirty="0"/>
              <a:t/>
            </a:r>
            <a:br>
              <a:rPr lang="sr-Latn-RS" altLang="en-US" dirty="0"/>
            </a:br>
            <a:r>
              <a:rPr lang="sr-Latn-RS" altLang="en-US" sz="800" dirty="0"/>
              <a:t/>
            </a:r>
            <a:br>
              <a:rPr lang="sr-Latn-RS" altLang="en-US" sz="800" dirty="0"/>
            </a:br>
            <a:r>
              <a:rPr lang="vi-VN" altLang="en-US" dirty="0"/>
              <a:t>Medijana se nalazi na</a:t>
            </a:r>
            <a:r>
              <a:rPr lang="sr-Latn-RS" altLang="en-US" dirty="0"/>
              <a:t> </a:t>
            </a:r>
            <a:r>
              <a:rPr lang="vi-VN" altLang="en-US" dirty="0"/>
              <a:t>šestom mestu u </a:t>
            </a:r>
            <a:r>
              <a:rPr lang="sr-Latn-RS" altLang="en-US" dirty="0"/>
              <a:t>sortiranom nizu elemnata</a:t>
            </a:r>
            <a:r>
              <a:rPr lang="vi-VN" altLang="en-US" dirty="0"/>
              <a:t>, a to je 140.</a:t>
            </a:r>
            <a:endParaRPr lang="sr-Latn-RS" altLang="en-US" dirty="0"/>
          </a:p>
          <a:p>
            <a:pPr eaLnBrk="1" hangingPunct="1"/>
            <a:endParaRPr lang="vi-VN" altLang="en-US" sz="800" dirty="0"/>
          </a:p>
          <a:p>
            <a:pPr eaLnBrk="1" hangingPunct="1"/>
            <a:r>
              <a:rPr lang="sr-Latn-RS" altLang="en-US" dirty="0"/>
              <a:t>Dakle, m</a:t>
            </a:r>
            <a:r>
              <a:rPr lang="vi-VN" altLang="en-US" dirty="0"/>
              <a:t>edijana visine devojčica u 5</a:t>
            </a:r>
            <a:r>
              <a:rPr lang="vi-VN" altLang="en-US" baseline="-25000" dirty="0"/>
              <a:t>2</a:t>
            </a:r>
            <a:r>
              <a:rPr lang="vi-VN" altLang="en-US" dirty="0"/>
              <a:t> odeljenju osnovne škole "X" iznosi </a:t>
            </a:r>
            <a:r>
              <a:rPr lang="vi-VN" altLang="en-US" dirty="0" smtClean="0"/>
              <a:t>140.</a:t>
            </a:r>
            <a:endParaRPr lang="sr-Latn-RS" altLang="en-US" dirty="0"/>
          </a:p>
          <a:p>
            <a:pPr eaLnBrk="1" hangingPunct="1"/>
            <a:endParaRPr lang="sr-Latn-RS" altLang="en-US" dirty="0" smtClean="0"/>
          </a:p>
          <a:p>
            <a:pPr eaLnBrk="1" hangingPunct="1"/>
            <a:r>
              <a:rPr lang="sr-Latn-RS" altLang="en-US" dirty="0"/>
              <a:t>U sistemu R, </a:t>
            </a:r>
            <a:r>
              <a:rPr lang="sr-Latn-RS" altLang="en-US" dirty="0" smtClean="0"/>
              <a:t>medijana se </a:t>
            </a:r>
            <a:r>
              <a:rPr lang="sr-Latn-RS" altLang="en-US" dirty="0"/>
              <a:t>određuje korišćenjem funkcije </a:t>
            </a:r>
            <a:r>
              <a:rPr lang="sr-Latn-RS" altLang="en-US" b="1" dirty="0" smtClean="0">
                <a:solidFill>
                  <a:schemeClr val="accent5">
                    <a:lumMod val="25000"/>
                  </a:schemeClr>
                </a:solidFill>
              </a:rPr>
              <a:t>median</a:t>
            </a:r>
            <a:r>
              <a:rPr lang="sr-Latn-RS" altLang="en-US" dirty="0"/>
              <a:t>.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Studentova</a:t>
            </a:r>
            <a:r>
              <a:rPr lang="sr-Latn-RS" altLang="en-US" dirty="0" smtClean="0"/>
              <a:t> raspodela (3)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198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pl-PL" sz="1800" dirty="0"/>
                  <a:t>Prikazati </a:t>
                </a:r>
                <a:r>
                  <a:rPr lang="pl-PL" sz="1800" dirty="0" smtClean="0"/>
                  <a:t>gustinu raspodele </a:t>
                </a:r>
                <a:r>
                  <a:rPr lang="pl-PL" sz="1800" dirty="0"/>
                  <a:t>za </a:t>
                </a:r>
                <a:r>
                  <a:rPr lang="pl-PL" sz="1800" dirty="0" smtClean="0"/>
                  <a:t>Studentovu raspodelu sa brojem stepena slobode</a:t>
                </a:r>
                <a:r>
                  <a:rPr lang="sr-Latn-RS" sz="1800" dirty="0" smtClean="0"/>
                  <a:t>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𝑚</m:t>
                    </m:r>
                    <m:r>
                      <a:rPr lang="sr-Latn-RS" sz="1800" b="0" i="1" smtClean="0">
                        <a:latin typeface="Cambria Math"/>
                      </a:rPr>
                      <m:t>=5</m:t>
                    </m:r>
                  </m:oMath>
                </a14:m>
                <a:r>
                  <a:rPr lang="sr-Latn-RS" sz="1800" dirty="0" smtClean="0"/>
                  <a:t>. 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pa se korišćenjem funkcije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dt</a:t>
                </a:r>
                <a:r>
                  <a:rPr lang="sr-Latn-RS" altLang="en-US" sz="1800" dirty="0" smtClean="0"/>
                  <a:t> dobije vektor rezultata i na kraju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izvrši 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1985159"/>
              </a:xfrm>
              <a:prstGeom prst="rect">
                <a:avLst/>
              </a:prstGeom>
              <a:blipFill rotWithShape="1">
                <a:blip r:embed="rId2"/>
                <a:stretch>
                  <a:fillRect l="-575" t="-15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80561" r="59578" b="4673"/>
          <a:stretch/>
        </p:blipFill>
        <p:spPr bwMode="auto">
          <a:xfrm>
            <a:off x="549275" y="2763520"/>
            <a:ext cx="6784905" cy="144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847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Studentova</a:t>
            </a:r>
            <a:r>
              <a:rPr lang="sr-Latn-RS" altLang="en-US" dirty="0" smtClean="0"/>
              <a:t> raspodela (4)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4" t="55701" r="3008" b="3738"/>
          <a:stretch/>
        </p:blipFill>
        <p:spPr bwMode="auto">
          <a:xfrm>
            <a:off x="549275" y="1859280"/>
            <a:ext cx="5010876" cy="396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884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Fišerova raspodela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5213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i="1" dirty="0" smtClean="0"/>
                  <a:t>Fišerova raspodela </a:t>
                </a:r>
                <a:r>
                  <a:rPr lang="sr-Latn-RS" sz="1800" dirty="0" smtClean="0"/>
                  <a:t>je raspodela neprekidne slučajne promenljive. </a:t>
                </a:r>
                <a:br>
                  <a:rPr lang="sr-Latn-RS" sz="1800" dirty="0" smtClean="0"/>
                </a:br>
                <a:r>
                  <a:rPr lang="sr-Latn-RS" altLang="en-US" sz="1800" dirty="0" smtClean="0"/>
                  <a:t>Ako su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 </m:t>
                        </m:r>
                        <m:r>
                          <a:rPr lang="sr-Latn-RS" altLang="en-US" sz="18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nezavisne slučajne promenljive takve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ima hi-kvadratnu raspodelu 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stepena slobode 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sr-Latn-RS" altLang="en-US" sz="1800" dirty="0"/>
                  <a:t> ima hi-kvadratnu raspodelu 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sr-Latn-RS" altLang="en-US" sz="1800" dirty="0"/>
                  <a:t> stepena slobode</a:t>
                </a:r>
                <a:r>
                  <a:rPr lang="sr-Latn-RS" altLang="en-US" sz="1800" dirty="0" smtClean="0"/>
                  <a:t>, tada će slučajna promenljiva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𝐹</m:t>
                    </m:r>
                    <m:r>
                      <a:rPr lang="sr-Latn-RS" alt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sr-Latn-RS" altLang="en-US" sz="1800" b="0" i="1" smtClean="0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sr-Latn-RS" alt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sr-Latn-RS" alt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sr-Latn-RS" alt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type m:val="skw"/>
                            <m:ctrlPr>
                              <a:rPr lang="sr-Latn-RS" alt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sr-Latn-RS" alt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sr-Latn-RS" alt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sr-Latn-RS" altLang="en-US" sz="18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sr-Latn-RS" sz="1800" dirty="0" smtClean="0"/>
                  <a:t> imati Fišeovu raspodelu sa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r-Latn-RS" altLang="en-US" sz="1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r-Latn-RS" altLang="en-US" sz="1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sr-Latn-RS" altLang="en-US" sz="1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sr-Latn-RS" alt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stepena slobode.</a:t>
                </a:r>
                <a:endParaRPr lang="sr-Latn-R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/>
                  <a:t>Zapis da slučajna promenljiva </a:t>
                </a:r>
                <a14:m>
                  <m:oMath xmlns:m="http://schemas.openxmlformats.org/officeDocument/2006/math">
                    <m:r>
                      <a:rPr lang="sr-Latn-RS" altLang="en-US" sz="1800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sr-Latn-RS" altLang="en-US" sz="1800" dirty="0"/>
                  <a:t> ima </a:t>
                </a:r>
                <a:r>
                  <a:rPr lang="sr-Latn-RS" altLang="en-US" sz="1800" dirty="0" smtClean="0"/>
                  <a:t>Fišerovu raspodelu sa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r-Latn-RS" altLang="en-US" sz="1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r-Latn-RS" alt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sr-Latn-RS" altLang="en-US" sz="1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sr-Latn-RS" altLang="en-US" sz="1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sr-Latn-RS" alt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sr-Latn-RS" altLang="en-US" sz="1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sr-Latn-RS" altLang="en-US" sz="1800" dirty="0" smtClean="0"/>
                  <a:t>stepena slobode je</a:t>
                </a:r>
                <a:r>
                  <a:rPr lang="sr-Latn-RS" altLang="en-US" sz="1800" dirty="0"/>
                  <a:t>: </a:t>
                </a:r>
                <a14:m>
                  <m:oMath xmlns:m="http://schemas.openxmlformats.org/officeDocument/2006/math">
                    <m:r>
                      <a:rPr lang="sr-Latn-RS" altLang="en-US" sz="1800" i="1" dirty="0">
                        <a:latin typeface="Cambria Math"/>
                        <a:ea typeface="Cambria Math"/>
                      </a:rPr>
                      <m:t>𝐹</m:t>
                    </m:r>
                    <m:r>
                      <a:rPr lang="sr-Latn-RS" altLang="en-US" sz="1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sr-Latn-RS" altLang="en-US" sz="1800" b="1" i="1" smtClean="0">
                        <a:latin typeface="Cambria Math"/>
                        <a:ea typeface="Cambria Math"/>
                      </a:rPr>
                      <m:t>𝑭</m:t>
                    </m:r>
                    <m:d>
                      <m:d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r-Latn-RS" altLang="en-US" sz="1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sr-Latn-RS" altLang="en-US" sz="18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sr-Latn-RS" altLang="en-US" sz="18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sr-Latn-RS" altLang="en-US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sr-Latn-RS" altLang="en-US" sz="1800" dirty="0" smtClean="0"/>
                  <a:t>.</a:t>
                </a:r>
                <a:r>
                  <a:rPr lang="en-US" altLang="en-US" sz="1800" dirty="0" smtClean="0"/>
                  <a:t> </a:t>
                </a:r>
                <a:endParaRPr lang="sr-Latn-RS" altLang="en-US" sz="1800" dirty="0" smtClean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U sistemu R, za rad sa Fišerovom </a:t>
                </a:r>
                <a:r>
                  <a:rPr lang="sr-Latn-RS" altLang="en-US" sz="1800" dirty="0"/>
                  <a:t>raspodelom </a:t>
                </a:r>
                <a:r>
                  <a:rPr lang="sr-Latn-RS" altLang="en-US" sz="1800" dirty="0" smtClean="0"/>
                  <a:t>se koriste: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df</a:t>
                </a:r>
                <a:r>
                  <a:rPr lang="sr-Latn-RS" altLang="en-US" sz="1800" dirty="0" smtClean="0"/>
                  <a:t> – funkcija gustine raspodele</a:t>
                </a:r>
                <a:r>
                  <a:rPr lang="sr-Latn-RS" altLang="en-US" sz="1800" dirty="0"/>
                  <a:t>, </a:t>
                </a:r>
                <a:endParaRPr lang="sr-Latn-RS" altLang="en-US" sz="1800" dirty="0" smtClean="0"/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pf</a:t>
                </a:r>
                <a:r>
                  <a:rPr lang="sr-Latn-RS" altLang="en-US" sz="1800" dirty="0" smtClean="0"/>
                  <a:t> – funkcija raspodele,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qf</a:t>
                </a:r>
                <a:r>
                  <a:rPr lang="sr-Latn-RS" altLang="en-US" sz="1800" dirty="0" smtClean="0"/>
                  <a:t> – određivanje kvantila, </a:t>
                </a:r>
              </a:p>
              <a:p>
                <a:pPr marL="285750" indent="-285750" eaLnBrk="1" hangingPunct="1">
                  <a:spcBef>
                    <a:spcPts val="600"/>
                  </a:spcBef>
                  <a:buClrTx/>
                </a:pP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rf</a:t>
                </a:r>
                <a:r>
                  <a:rPr lang="sr-Latn-RS" altLang="en-US" sz="1800" dirty="0" smtClean="0"/>
                  <a:t> </a:t>
                </a:r>
                <a:r>
                  <a:rPr lang="sr-Latn-RS" altLang="en-US" sz="1800" dirty="0"/>
                  <a:t>- generator </a:t>
                </a:r>
                <a:r>
                  <a:rPr lang="sr-Latn-RS" altLang="en-US" sz="1800" dirty="0" smtClean="0"/>
                  <a:t>pseudoslucajnih brojeva.</a:t>
                </a:r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dirty="0" smtClean="0"/>
                  <a:t>Kod ovih funkcija, imenovani argumenti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df1</a:t>
                </a:r>
                <a:r>
                  <a:rPr lang="sr-Latn-RS" altLang="en-US" sz="1800" dirty="0" smtClean="0"/>
                  <a:t> i</a:t>
                </a:r>
                <a:r>
                  <a:rPr lang="sr-Latn-RS" altLang="en-US" sz="1800" b="1" dirty="0">
                    <a:solidFill>
                      <a:schemeClr val="accent5">
                        <a:lumMod val="25000"/>
                      </a:schemeClr>
                    </a:solidFill>
                  </a:rPr>
                  <a:t> </a:t>
                </a:r>
                <a:r>
                  <a:rPr lang="sr-Latn-RS" altLang="en-US" sz="1800" b="1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df2 </a:t>
                </a:r>
                <a:r>
                  <a:rPr lang="sr-Latn-RS" altLang="en-US" sz="1800" dirty="0" smtClean="0"/>
                  <a:t>označavaju </a:t>
                </a:r>
                <a:r>
                  <a:rPr lang="sr-Latn-RS" sz="1800" dirty="0" smtClean="0"/>
                  <a:t>brojeve stepena slobode </a:t>
                </a:r>
                <a:r>
                  <a:rPr lang="sr-Latn-RS" altLang="en-US" sz="1800" dirty="0" smtClean="0"/>
                  <a:t>(u gornjoj formuli, te veličine su označene 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 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altLang="en-US" sz="1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sr-Latn-RS" altLang="en-US" sz="18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sr-Latn-RS" altLang="en-US" sz="1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sr-Latn-RS" altLang="en-US" sz="1800" dirty="0" smtClean="0"/>
                  <a:t>).</a:t>
                </a:r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5213607"/>
              </a:xfrm>
              <a:prstGeom prst="rect">
                <a:avLst/>
              </a:prstGeom>
              <a:blipFill rotWithShape="1">
                <a:blip r:embed="rId2"/>
                <a:stretch>
                  <a:fillRect l="-575" t="-585" b="-4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162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Fišerova </a:t>
            </a:r>
            <a:r>
              <a:rPr lang="sr-Latn-RS" altLang="en-US" dirty="0" smtClean="0"/>
              <a:t>raspodela (2)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sz="1800" b="1" dirty="0" smtClean="0"/>
              <a:t>Problem</a:t>
            </a:r>
            <a:r>
              <a:rPr lang="sr-Latn-RS" sz="1800" b="1" dirty="0"/>
              <a:t>.</a:t>
            </a:r>
            <a:r>
              <a:rPr lang="sr-Latn-RS" sz="1800" dirty="0"/>
              <a:t> </a:t>
            </a:r>
            <a:r>
              <a:rPr lang="it-IT" sz="1800" dirty="0"/>
              <a:t>Odrediti 95-ti percentil </a:t>
            </a:r>
            <a:r>
              <a:rPr lang="it-IT" sz="1800" dirty="0" smtClean="0"/>
              <a:t>F</a:t>
            </a:r>
            <a:r>
              <a:rPr lang="sr-Latn-RS" sz="1800" dirty="0" smtClean="0"/>
              <a:t>išerove</a:t>
            </a:r>
            <a:r>
              <a:rPr lang="it-IT" sz="1800" dirty="0" smtClean="0"/>
              <a:t> raspodel</a:t>
            </a:r>
            <a:r>
              <a:rPr lang="sr-Latn-RS" sz="1800" dirty="0" smtClean="0"/>
              <a:t>e</a:t>
            </a:r>
            <a:r>
              <a:rPr lang="it-IT" sz="1800" dirty="0" smtClean="0"/>
              <a:t> </a:t>
            </a:r>
            <a:r>
              <a:rPr lang="it-IT" sz="1800" dirty="0"/>
              <a:t>sa (5,2) stepena slobode</a:t>
            </a:r>
            <a:r>
              <a:rPr lang="sr-Latn-RS" sz="1800" dirty="0" smtClean="0"/>
              <a:t>. 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Rešenje.</a:t>
            </a:r>
            <a:r>
              <a:rPr lang="sr-Latn-RS" altLang="en-US" sz="1800" dirty="0" smtClean="0"/>
              <a:t> Korišćenjem funkcije za računanje kvantila </a:t>
            </a:r>
            <a:r>
              <a:rPr lang="it-IT" sz="1800" dirty="0"/>
              <a:t>F</a:t>
            </a:r>
            <a:r>
              <a:rPr lang="sr-Latn-RS" sz="1800" dirty="0"/>
              <a:t>išerove</a:t>
            </a:r>
            <a:r>
              <a:rPr lang="sr-Latn-RS" altLang="en-US" sz="1800" dirty="0" smtClean="0"/>
              <a:t> raspodele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qf</a:t>
            </a:r>
            <a:r>
              <a:rPr lang="sr-Latn-RS" altLang="en-US" sz="1800" dirty="0" smtClean="0"/>
              <a:t>, dobija se traženi rezultat:</a:t>
            </a:r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dirty="0" smtClean="0"/>
              <a:t>Dakle, </a:t>
            </a:r>
            <a:r>
              <a:rPr lang="it-IT" sz="1800" dirty="0"/>
              <a:t>95-ti</a:t>
            </a:r>
            <a:r>
              <a:rPr lang="it-IT" sz="1800" dirty="0" smtClean="0"/>
              <a:t> </a:t>
            </a:r>
            <a:r>
              <a:rPr lang="it-IT" sz="1800" dirty="0"/>
              <a:t>percentil F</a:t>
            </a:r>
            <a:r>
              <a:rPr lang="sr-Latn-RS" sz="1800" dirty="0"/>
              <a:t>išerove</a:t>
            </a:r>
            <a:r>
              <a:rPr lang="sr-Latn-RS" sz="1800" dirty="0" smtClean="0"/>
              <a:t> </a:t>
            </a:r>
            <a:r>
              <a:rPr lang="it-IT" sz="1800" dirty="0" smtClean="0"/>
              <a:t>raspodel</a:t>
            </a:r>
            <a:r>
              <a:rPr lang="sr-Latn-RS" sz="1800" dirty="0" smtClean="0"/>
              <a:t>e</a:t>
            </a:r>
            <a:r>
              <a:rPr lang="it-IT" sz="1800" dirty="0" smtClean="0"/>
              <a:t> </a:t>
            </a:r>
            <a:r>
              <a:rPr lang="it-IT" sz="1800" dirty="0"/>
              <a:t>sa (5,2)</a:t>
            </a:r>
            <a:r>
              <a:rPr lang="it-IT" sz="1800" dirty="0" smtClean="0"/>
              <a:t> </a:t>
            </a:r>
            <a:r>
              <a:rPr lang="it-IT" sz="1800" dirty="0"/>
              <a:t>stepena slobod</a:t>
            </a:r>
            <a:r>
              <a:rPr lang="sr-Latn-RS" sz="1800" dirty="0" smtClean="0"/>
              <a:t>e je 19.29641</a:t>
            </a:r>
            <a:r>
              <a:rPr lang="pl-PL" sz="1800" dirty="0" smtClean="0"/>
              <a:t>.</a:t>
            </a:r>
            <a:endParaRPr lang="sr-Latn-RS" altLang="en-US" sz="1800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84112" r="69921" b="4860"/>
          <a:stretch/>
        </p:blipFill>
        <p:spPr bwMode="auto">
          <a:xfrm>
            <a:off x="569595" y="2483227"/>
            <a:ext cx="4992683" cy="107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7019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Fišerova </a:t>
            </a:r>
            <a:r>
              <a:rPr lang="sr-Latn-RS" altLang="en-US" dirty="0" smtClean="0"/>
              <a:t>raspodela (3)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1"/>
              <p:cNvSpPr>
                <a:spLocks noChangeArrowheads="1"/>
              </p:cNvSpPr>
              <p:nvPr/>
            </p:nvSpPr>
            <p:spPr bwMode="auto">
              <a:xfrm>
                <a:off x="549275" y="1408113"/>
                <a:ext cx="8483600" cy="198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¡"/>
                  <a:defRPr sz="2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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sz="1800" b="1" dirty="0" smtClean="0"/>
                  <a:t>Problem</a:t>
                </a:r>
                <a:r>
                  <a:rPr lang="sr-Latn-RS" sz="1800" b="1" dirty="0"/>
                  <a:t>.</a:t>
                </a:r>
                <a:r>
                  <a:rPr lang="sr-Latn-RS" sz="1800" dirty="0"/>
                  <a:t> </a:t>
                </a:r>
                <a:r>
                  <a:rPr lang="pl-PL" sz="1800" dirty="0"/>
                  <a:t>Prikazati </a:t>
                </a:r>
                <a:r>
                  <a:rPr lang="pl-PL" sz="1800" dirty="0" smtClean="0"/>
                  <a:t>gustinu raspodele </a:t>
                </a:r>
                <a:r>
                  <a:rPr lang="pl-PL" sz="1800" dirty="0"/>
                  <a:t>za </a:t>
                </a:r>
                <a:r>
                  <a:rPr lang="pl-PL" sz="1800" dirty="0" smtClean="0"/>
                  <a:t>Studentovu raspodelu sa brojem stepena slobode</a:t>
                </a:r>
                <a:r>
                  <a:rPr lang="sr-Latn-RS" sz="1800" dirty="0" smtClean="0"/>
                  <a:t> </a:t>
                </a:r>
                <a14:m>
                  <m:oMath xmlns:m="http://schemas.openxmlformats.org/officeDocument/2006/math"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𝑚</m:t>
                    </m:r>
                    <m:r>
                      <a:rPr lang="sr-Latn-RS" sz="1800" b="0" i="1" smtClean="0">
                        <a:latin typeface="Cambria Math"/>
                      </a:rPr>
                      <m:t>=5</m:t>
                    </m:r>
                  </m:oMath>
                </a14:m>
                <a:r>
                  <a:rPr lang="sr-Latn-RS" sz="1800" dirty="0" smtClean="0"/>
                  <a:t>. </a:t>
                </a:r>
                <a:endParaRPr lang="sr-Latn-R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r>
                  <a:rPr lang="sr-Latn-RS" altLang="en-US" sz="1800" b="1" dirty="0"/>
                  <a:t>Rešenje.</a:t>
                </a:r>
                <a:r>
                  <a:rPr lang="sr-Latn-RS" altLang="en-US" sz="1800" dirty="0"/>
                  <a:t> </a:t>
                </a:r>
                <a:r>
                  <a:rPr lang="sr-Latn-RS" altLang="en-US" sz="1800" dirty="0" smtClean="0"/>
                  <a:t>Prvo se oformi vektor koji predstavlja argumente, pa se korišćenjem funkcije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dt</a:t>
                </a:r>
                <a:r>
                  <a:rPr lang="sr-Latn-RS" altLang="en-US" sz="1800" dirty="0" smtClean="0"/>
                  <a:t> dobije vektor rezultata i na kraju se funkcijom </a:t>
                </a:r>
                <a:r>
                  <a:rPr lang="sr-Latn-RS" altLang="en-US" sz="18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plot</a:t>
                </a:r>
                <a:r>
                  <a:rPr lang="sr-Latn-RS" altLang="en-US" sz="1800" dirty="0" smtClean="0"/>
                  <a:t> izvrši iscrtavanje:</a:t>
                </a: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  <a:p>
                <a:pPr eaLnBrk="1" hangingPunct="1">
                  <a:spcBef>
                    <a:spcPts val="600"/>
                  </a:spcBef>
                  <a:buClrTx/>
                  <a:buNone/>
                </a:pPr>
                <a:endParaRPr lang="sr-Latn-RS" altLang="en-US" sz="1800" dirty="0"/>
              </a:p>
            </p:txBody>
          </p:sp>
        </mc:Choice>
        <mc:Fallback xmlns="">
          <p:sp>
            <p:nvSpPr>
              <p:cNvPr id="921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275" y="1408113"/>
                <a:ext cx="8483600" cy="1985159"/>
              </a:xfrm>
              <a:prstGeom prst="rect">
                <a:avLst/>
              </a:prstGeom>
              <a:blipFill rotWithShape="1">
                <a:blip r:embed="rId2"/>
                <a:stretch>
                  <a:fillRect l="-575" t="-15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78692" r="50231" b="4486"/>
          <a:stretch/>
        </p:blipFill>
        <p:spPr bwMode="auto">
          <a:xfrm>
            <a:off x="549274" y="2753360"/>
            <a:ext cx="8422736" cy="164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923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/>
              <a:t>Fišerova </a:t>
            </a:r>
            <a:r>
              <a:rPr lang="sr-Latn-RS" altLang="en-US" dirty="0" smtClean="0"/>
              <a:t>raspodela (4)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None/>
            </a:pPr>
            <a:r>
              <a:rPr lang="sr-Latn-RS" altLang="en-US" sz="1800" b="1" dirty="0" smtClean="0"/>
              <a:t>Rešenje (nastavak).</a:t>
            </a:r>
            <a:r>
              <a:rPr lang="sr-Latn-RS" altLang="en-US" sz="1800" dirty="0" smtClean="0"/>
              <a:t> Kao rezultat se dobija sledeći dijagram: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None/>
            </a:pPr>
            <a:endParaRPr lang="sr-Latn-RS" altLang="en-US" sz="1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0" t="55701" r="2374" b="2804"/>
          <a:stretch/>
        </p:blipFill>
        <p:spPr bwMode="auto">
          <a:xfrm>
            <a:off x="549275" y="1869440"/>
            <a:ext cx="5102367" cy="405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25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CS" altLang="en-US" dirty="0" smtClean="0"/>
              <a:t>Korišćeni izvori</a:t>
            </a:r>
            <a:endParaRPr lang="en-GB" altLang="en-US" dirty="0" smtClean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Latn-RS" altLang="en-US" sz="2800" smtClean="0"/>
              <a:t>Deo materijala ove prezentacije je preuzet sa sajta</a:t>
            </a:r>
          </a:p>
          <a:p>
            <a:pPr marL="0" indent="0">
              <a:buFont typeface="Wingdings" pitchFamily="2" charset="2"/>
              <a:buNone/>
            </a:pPr>
            <a:r>
              <a:rPr lang="en-GB" altLang="en-US" sz="2800" smtClean="0">
                <a:hlinkClick r:id="rId2"/>
              </a:rPr>
              <a:t>http://www.r-tutor.com/</a:t>
            </a:r>
            <a:endParaRPr lang="sr-Latn-RS" altLang="en-US" sz="2800" smtClean="0"/>
          </a:p>
          <a:p>
            <a:pPr marL="0" indent="0">
              <a:buFont typeface="Wingdings" pitchFamily="2" charset="2"/>
              <a:buNone/>
            </a:pPr>
            <a:endParaRPr lang="sr-Latn-RS" altLang="en-US" sz="2800" smtClean="0"/>
          </a:p>
          <a:p>
            <a:pPr marL="0" indent="0">
              <a:buFont typeface="Wingdings" pitchFamily="2" charset="2"/>
              <a:buNone/>
            </a:pPr>
            <a:r>
              <a:rPr lang="sr-Latn-RS" altLang="en-US" sz="2800" smtClean="0"/>
              <a:t>Deo materijala je preuzet sa sajta</a:t>
            </a:r>
          </a:p>
          <a:p>
            <a:pPr marL="0" indent="0">
              <a:buFont typeface="Wingdings" pitchFamily="2" charset="2"/>
              <a:buNone/>
            </a:pPr>
            <a:r>
              <a:rPr lang="sr-Latn-RS" altLang="en-US" sz="2800" smtClean="0">
                <a:hlinkClick r:id="rId3"/>
              </a:rPr>
              <a:t>http://www.e-statistika.rs</a:t>
            </a:r>
            <a:r>
              <a:rPr lang="sr-Latn-RS" altLang="en-US" sz="2800" smtClean="0"/>
              <a:t> </a:t>
            </a:r>
            <a:endParaRPr lang="en-GB" altLang="en-US" sz="280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smtClean="0"/>
          </a:p>
          <a:p>
            <a:pPr marL="0" indent="0">
              <a:buFont typeface="Wingdings" pitchFamily="2" charset="2"/>
              <a:buNone/>
            </a:pPr>
            <a:endParaRPr lang="sr-Latn-CS" altLang="en-US" sz="2800" smtClean="0"/>
          </a:p>
        </p:txBody>
      </p:sp>
    </p:spTree>
    <p:extLst>
      <p:ext uri="{BB962C8B-B14F-4D97-AF65-F5344CB8AC3E}">
        <p14:creationId xmlns:p14="http://schemas.microsoft.com/office/powerpoint/2010/main" val="1596313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/>
              <a:t>Medijana (3)</a:t>
            </a:r>
            <a:endParaRPr lang="en-GB" altLang="en-US" dirty="0" smtClean="0"/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549275" y="1408113"/>
            <a:ext cx="8483600" cy="352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Problem. </a:t>
            </a:r>
            <a:r>
              <a:rPr lang="sr-Latn-RS" altLang="en-US" sz="1800" dirty="0" smtClean="0"/>
              <a:t>Odrediti medijanu za trajanje erupcije gejzira u okviru sa podacima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faithful</a:t>
            </a:r>
            <a:r>
              <a:rPr lang="sr-Latn-RS" altLang="en-US" sz="1800" dirty="0" smtClean="0"/>
              <a:t>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Rešenje. </a:t>
            </a:r>
            <a:r>
              <a:rPr lang="sr-Latn-RS" altLang="en-US" sz="1800" dirty="0" smtClean="0"/>
              <a:t>Treba izvršiti isecanje okvira po koloni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eruptions</a:t>
            </a:r>
            <a:r>
              <a:rPr lang="sr-Latn-RS" altLang="en-US" sz="1800" dirty="0" smtClean="0"/>
              <a:t>, pa nad izdvojenim podacima primeniti funkciju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median</a:t>
            </a:r>
            <a:r>
              <a:rPr lang="sr-Latn-RS" altLang="en-US" sz="1800" dirty="0" smtClean="0"/>
              <a:t>:</a:t>
            </a: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800" dirty="0" smtClean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dirty="0" smtClean="0"/>
              <a:t>Dakle, medijana za trajanje erupcije gejzira je 4 minuta.</a:t>
            </a:r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sr-Latn-RS" altLang="en-US" sz="1800" dirty="0"/>
          </a:p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sr-Latn-RS" altLang="en-US" sz="1800" b="1" dirty="0" smtClean="0"/>
              <a:t>Zadatak 1. </a:t>
            </a:r>
            <a:r>
              <a:rPr lang="sr-Latn-RS" altLang="en-US" sz="1800" dirty="0" smtClean="0"/>
              <a:t>Odrediti medijanu za trajanje čekanja između dve </a:t>
            </a:r>
            <a:r>
              <a:rPr lang="sr-Latn-RS" altLang="en-US" sz="1800" dirty="0"/>
              <a:t>erupcije u okviru sa podacima </a:t>
            </a:r>
            <a:r>
              <a:rPr lang="sr-Latn-RS" altLang="en-US" sz="1800" dirty="0" smtClean="0">
                <a:solidFill>
                  <a:schemeClr val="accent5">
                    <a:lumMod val="25000"/>
                  </a:schemeClr>
                </a:solidFill>
              </a:rPr>
              <a:t>faithful.</a:t>
            </a:r>
            <a:endParaRPr lang="sr-Latn-RS" alt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5" b="33517"/>
          <a:stretch/>
        </p:blipFill>
        <p:spPr bwMode="auto">
          <a:xfrm>
            <a:off x="536575" y="2672080"/>
            <a:ext cx="8010525" cy="87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3237986"/>
      </p:ext>
    </p:extLst>
  </p:cSld>
  <p:clrMapOvr>
    <a:masterClrMapping/>
  </p:clrMapOvr>
</p:sld>
</file>

<file path=ppt/theme/theme1.xml><?xml version="1.0" encoding="utf-8"?>
<a:theme xmlns:a="http://schemas.openxmlformats.org/drawingml/2006/main" name="Watermark">
  <a:themeElements>
    <a:clrScheme name="Watermark 2">
      <a:dk1>
        <a:srgbClr val="000000"/>
      </a:dk1>
      <a:lt1>
        <a:srgbClr val="FFFFFF"/>
      </a:lt1>
      <a:dk2>
        <a:srgbClr val="666633"/>
      </a:dk2>
      <a:lt2>
        <a:srgbClr val="5F5F5F"/>
      </a:lt2>
      <a:accent1>
        <a:srgbClr val="FFCC00"/>
      </a:accent1>
      <a:accent2>
        <a:srgbClr val="EFF0B2"/>
      </a:accent2>
      <a:accent3>
        <a:srgbClr val="FFFFFF"/>
      </a:accent3>
      <a:accent4>
        <a:srgbClr val="000000"/>
      </a:accent4>
      <a:accent5>
        <a:srgbClr val="FFE2AA"/>
      </a:accent5>
      <a:accent6>
        <a:srgbClr val="D9D9A1"/>
      </a:accent6>
      <a:hlink>
        <a:srgbClr val="808000"/>
      </a:hlink>
      <a:folHlink>
        <a:srgbClr val="CCCC00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13206</TotalTime>
  <Words>6427</Words>
  <Application>Microsoft Office PowerPoint</Application>
  <PresentationFormat>On-screen Show (4:3)</PresentationFormat>
  <Paragraphs>629</Paragraphs>
  <Slides>86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Watermark</vt:lpstr>
      <vt:lpstr>Primjena računara u biologiji</vt:lpstr>
      <vt:lpstr> </vt:lpstr>
      <vt:lpstr> </vt:lpstr>
      <vt:lpstr>Numeričke mere</vt:lpstr>
      <vt:lpstr>Sredina</vt:lpstr>
      <vt:lpstr>Sredina (2)</vt:lpstr>
      <vt:lpstr>Medijana</vt:lpstr>
      <vt:lpstr>Medijana (2)</vt:lpstr>
      <vt:lpstr>Medijana (3)</vt:lpstr>
      <vt:lpstr>Mod</vt:lpstr>
      <vt:lpstr>Mod (2)</vt:lpstr>
      <vt:lpstr>Mod (3)</vt:lpstr>
      <vt:lpstr>Kvartili i percentili</vt:lpstr>
      <vt:lpstr>Kvartili i percentili (2)</vt:lpstr>
      <vt:lpstr>Kvartili i percentili (3)</vt:lpstr>
      <vt:lpstr>Opseg i opseg među kvartilima</vt:lpstr>
      <vt:lpstr>Opseg i opseg među kvartilima (2)</vt:lpstr>
      <vt:lpstr>Kutija dijagram</vt:lpstr>
      <vt:lpstr>Kutija dijagram (2)</vt:lpstr>
      <vt:lpstr>Disperzija</vt:lpstr>
      <vt:lpstr>Disperzija (2)</vt:lpstr>
      <vt:lpstr>Standardna devijacija </vt:lpstr>
      <vt:lpstr>Kovarijansa</vt:lpstr>
      <vt:lpstr>Kovarijansa (2) </vt:lpstr>
      <vt:lpstr>Koeficijent korelacije</vt:lpstr>
      <vt:lpstr>Koeficijent korelacije (2) </vt:lpstr>
      <vt:lpstr>Centralni moment</vt:lpstr>
      <vt:lpstr>Centralni moment (2) </vt:lpstr>
      <vt:lpstr>Iskošenost i spljoštenost</vt:lpstr>
      <vt:lpstr>Iskošenost i spljoštenost (2)</vt:lpstr>
      <vt:lpstr>Iskošenost i spljoštenost (3)</vt:lpstr>
      <vt:lpstr>Iskošenost i spljoštenost (4)</vt:lpstr>
      <vt:lpstr> </vt:lpstr>
      <vt:lpstr>Slučajne promenljive i raspodele</vt:lpstr>
      <vt:lpstr>Slučajne promenljive i raspodele (2)</vt:lpstr>
      <vt:lpstr>Slučajne promenljive i raspodele (3)</vt:lpstr>
      <vt:lpstr>Slučajne promenljive i raspodele (4)</vt:lpstr>
      <vt:lpstr>Slučajne promenljive i raspodele (5)</vt:lpstr>
      <vt:lpstr>Slučajne promenljive i raspodele (6)</vt:lpstr>
      <vt:lpstr>Slučajne promenljive i raspodele (7)</vt:lpstr>
      <vt:lpstr>Binomna raspodela</vt:lpstr>
      <vt:lpstr>Binomna raspodela (2)</vt:lpstr>
      <vt:lpstr>Binomna raspodela (3)</vt:lpstr>
      <vt:lpstr>Binomna raspodela (4)</vt:lpstr>
      <vt:lpstr>Binomna raspodela (5)</vt:lpstr>
      <vt:lpstr>Binomna raspodela (6)</vt:lpstr>
      <vt:lpstr>Binomna raspodela (7)</vt:lpstr>
      <vt:lpstr>Poasonova raspodela</vt:lpstr>
      <vt:lpstr>Poasonova raspodela (2)</vt:lpstr>
      <vt:lpstr>Poasonova raspodela (3)</vt:lpstr>
      <vt:lpstr>Poasonova raspodela (4)</vt:lpstr>
      <vt:lpstr>Poasonova raspodela (5)</vt:lpstr>
      <vt:lpstr>Poasonova raspodela (6)</vt:lpstr>
      <vt:lpstr>Poasonova raspodela (7)</vt:lpstr>
      <vt:lpstr>Uniformna raspodela</vt:lpstr>
      <vt:lpstr>Uniformna raspodela (2)</vt:lpstr>
      <vt:lpstr>Uniformna raspodela (3)</vt:lpstr>
      <vt:lpstr>Uniformna raspodela (4)</vt:lpstr>
      <vt:lpstr>Uniformna raspodela (5)</vt:lpstr>
      <vt:lpstr>Uniformna raspodela (6)</vt:lpstr>
      <vt:lpstr>Eksponencionalna raspodela</vt:lpstr>
      <vt:lpstr>Eksponencionalna raspodela (2)</vt:lpstr>
      <vt:lpstr>Eksponencionalna raspodela (3)</vt:lpstr>
      <vt:lpstr>Eksponencionalna raspodela (4)</vt:lpstr>
      <vt:lpstr>Eksponencionalna raspodela (5)</vt:lpstr>
      <vt:lpstr>Eksponencionalna raspodela (6)</vt:lpstr>
      <vt:lpstr>Normalna raspodela</vt:lpstr>
      <vt:lpstr>Normalna raspodela (2)</vt:lpstr>
      <vt:lpstr>Normalna raspodela (3)</vt:lpstr>
      <vt:lpstr>Normalna raspodela (4)</vt:lpstr>
      <vt:lpstr>Normalna raspodela (5)</vt:lpstr>
      <vt:lpstr>Normalna raspodela (6)</vt:lpstr>
      <vt:lpstr>Normalna raspodela (7)</vt:lpstr>
      <vt:lpstr>Hi-kvadratna raspodela</vt:lpstr>
      <vt:lpstr>Hi-kvadratna raspodela (2)</vt:lpstr>
      <vt:lpstr>Hi-kvadratna raspodela (3)</vt:lpstr>
      <vt:lpstr>Hi-kvadratna raspodela (4)</vt:lpstr>
      <vt:lpstr>Studentova raspodela</vt:lpstr>
      <vt:lpstr>Studentova raspodela (2)</vt:lpstr>
      <vt:lpstr>Studentova raspodela (3)</vt:lpstr>
      <vt:lpstr>Studentova raspodela (4)</vt:lpstr>
      <vt:lpstr>Fišerova raspodela</vt:lpstr>
      <vt:lpstr>Fišerova raspodela (2)</vt:lpstr>
      <vt:lpstr>Fišerova raspodela (3)</vt:lpstr>
      <vt:lpstr>Fišerova raspodela (4)</vt:lpstr>
      <vt:lpstr>Korišćeni izvori</vt:lpstr>
    </vt:vector>
  </TitlesOfParts>
  <Company>UMIST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3</dc:title>
  <dc:creator>Liping Zhao</dc:creator>
  <cp:lastModifiedBy>Vladimir Filipovic</cp:lastModifiedBy>
  <cp:revision>1911</cp:revision>
  <cp:lastPrinted>1998-10-01T09:58:48Z</cp:lastPrinted>
  <dcterms:created xsi:type="dcterms:W3CDTF">1998-09-22T02:26:50Z</dcterms:created>
  <dcterms:modified xsi:type="dcterms:W3CDTF">2017-05-15T10:31:01Z</dcterms:modified>
</cp:coreProperties>
</file>